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3"/>
  </p:notesMasterIdLst>
  <p:sldIdLst>
    <p:sldId id="290" r:id="rId2"/>
    <p:sldId id="289" r:id="rId3"/>
    <p:sldId id="278" r:id="rId4"/>
    <p:sldId id="279" r:id="rId5"/>
    <p:sldId id="280" r:id="rId6"/>
    <p:sldId id="267" r:id="rId7"/>
    <p:sldId id="268" r:id="rId8"/>
    <p:sldId id="269" r:id="rId9"/>
    <p:sldId id="270" r:id="rId10"/>
    <p:sldId id="294" r:id="rId11"/>
    <p:sldId id="262" r:id="rId12"/>
    <p:sldId id="265" r:id="rId13"/>
    <p:sldId id="296" r:id="rId14"/>
    <p:sldId id="285" r:id="rId15"/>
    <p:sldId id="286" r:id="rId16"/>
    <p:sldId id="295" r:id="rId17"/>
    <p:sldId id="283" r:id="rId18"/>
    <p:sldId id="284" r:id="rId19"/>
    <p:sldId id="272" r:id="rId20"/>
    <p:sldId id="292" r:id="rId21"/>
    <p:sldId id="29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2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0FD864-6777-4308-8F93-3DA99815D6FF}" v="641" dt="2021-02-05T11:15:59.1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56D083-D229-4BCD-A37F-6F70589A25D7}" type="datetimeFigureOut">
              <a:rPr lang="en-AU" smtClean="0"/>
              <a:t>5/02/2021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7FFB39-0F4F-4C65-A27D-955730032297}" type="slidenum">
              <a:rPr lang="en-AU" smtClean="0"/>
              <a:t>‹#›</a:t>
            </a:fld>
            <a:endParaRPr lang="en-AU"/>
          </a:p>
        </p:txBody>
      </p:sp>
    </p:spTree>
    <p:extLst>
      <p:ext uri="{BB962C8B-B14F-4D97-AF65-F5344CB8AC3E}">
        <p14:creationId xmlns:p14="http://schemas.microsoft.com/office/powerpoint/2010/main" val="4177787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1CA75-8715-41FC-BAAE-02D8064503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6701845C-18F0-45CD-B86B-035BF97F4A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0539717-77BB-4866-804D-23BB04410795}"/>
              </a:ext>
            </a:extLst>
          </p:cNvPr>
          <p:cNvSpPr>
            <a:spLocks noGrp="1"/>
          </p:cNvSpPr>
          <p:nvPr>
            <p:ph type="dt" sz="half" idx="10"/>
          </p:nvPr>
        </p:nvSpPr>
        <p:spPr/>
        <p:txBody>
          <a:bodyPr/>
          <a:lstStyle/>
          <a:p>
            <a:fld id="{894C6917-7AB8-45CC-A779-6922658D9F56}" type="datetimeFigureOut">
              <a:rPr lang="en-AU" smtClean="0"/>
              <a:t>5/02/2021</a:t>
            </a:fld>
            <a:endParaRPr lang="en-AU"/>
          </a:p>
        </p:txBody>
      </p:sp>
      <p:sp>
        <p:nvSpPr>
          <p:cNvPr id="5" name="Footer Placeholder 4">
            <a:extLst>
              <a:ext uri="{FF2B5EF4-FFF2-40B4-BE49-F238E27FC236}">
                <a16:creationId xmlns:a16="http://schemas.microsoft.com/office/drawing/2014/main" id="{193B5BC8-A6E2-4987-AE70-9EA8419CFB8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6A1E3BD-7417-4F0D-B3F4-B77541B7B004}"/>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4038228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AD06A-F815-49D7-B57F-31228AC2566E}"/>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5AF9395-5AC4-4A9C-8005-E20EB85272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0A9A5A5-D63D-4D6E-A77E-3C4943E0C7C3}"/>
              </a:ext>
            </a:extLst>
          </p:cNvPr>
          <p:cNvSpPr>
            <a:spLocks noGrp="1"/>
          </p:cNvSpPr>
          <p:nvPr>
            <p:ph type="dt" sz="half" idx="10"/>
          </p:nvPr>
        </p:nvSpPr>
        <p:spPr/>
        <p:txBody>
          <a:bodyPr/>
          <a:lstStyle/>
          <a:p>
            <a:fld id="{894C6917-7AB8-45CC-A779-6922658D9F56}" type="datetimeFigureOut">
              <a:rPr lang="en-AU" smtClean="0"/>
              <a:t>5/02/2021</a:t>
            </a:fld>
            <a:endParaRPr lang="en-AU"/>
          </a:p>
        </p:txBody>
      </p:sp>
      <p:sp>
        <p:nvSpPr>
          <p:cNvPr id="5" name="Footer Placeholder 4">
            <a:extLst>
              <a:ext uri="{FF2B5EF4-FFF2-40B4-BE49-F238E27FC236}">
                <a16:creationId xmlns:a16="http://schemas.microsoft.com/office/drawing/2014/main" id="{CF882941-A81E-4E7D-95FC-3369E87CC30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627D03A-A06D-4DE1-A363-B549DC960DF0}"/>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3352587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49C800-3E4F-4B8F-8140-E58589A3AC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DA619C0-CDEA-4C6A-9913-753A91FD4F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8AE2A17-7E6F-403B-BF5D-7E6B64C88262}"/>
              </a:ext>
            </a:extLst>
          </p:cNvPr>
          <p:cNvSpPr>
            <a:spLocks noGrp="1"/>
          </p:cNvSpPr>
          <p:nvPr>
            <p:ph type="dt" sz="half" idx="10"/>
          </p:nvPr>
        </p:nvSpPr>
        <p:spPr/>
        <p:txBody>
          <a:bodyPr/>
          <a:lstStyle/>
          <a:p>
            <a:fld id="{894C6917-7AB8-45CC-A779-6922658D9F56}" type="datetimeFigureOut">
              <a:rPr lang="en-AU" smtClean="0"/>
              <a:t>5/02/2021</a:t>
            </a:fld>
            <a:endParaRPr lang="en-AU"/>
          </a:p>
        </p:txBody>
      </p:sp>
      <p:sp>
        <p:nvSpPr>
          <p:cNvPr id="5" name="Footer Placeholder 4">
            <a:extLst>
              <a:ext uri="{FF2B5EF4-FFF2-40B4-BE49-F238E27FC236}">
                <a16:creationId xmlns:a16="http://schemas.microsoft.com/office/drawing/2014/main" id="{169E212D-D9D0-4897-93DE-D589F0D3FC3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8F3B0F7-B405-4B74-B8F0-607619D65D61}"/>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554859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47699-C3AC-430A-B0FD-441BBEB04A6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45E03C6-7C2F-4C5E-AAB2-675F6364D4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A498003-C57B-404D-8C2E-86E11956D13A}"/>
              </a:ext>
            </a:extLst>
          </p:cNvPr>
          <p:cNvSpPr>
            <a:spLocks noGrp="1"/>
          </p:cNvSpPr>
          <p:nvPr>
            <p:ph type="dt" sz="half" idx="10"/>
          </p:nvPr>
        </p:nvSpPr>
        <p:spPr/>
        <p:txBody>
          <a:bodyPr/>
          <a:lstStyle/>
          <a:p>
            <a:fld id="{894C6917-7AB8-45CC-A779-6922658D9F56}" type="datetimeFigureOut">
              <a:rPr lang="en-AU" smtClean="0"/>
              <a:t>5/02/2021</a:t>
            </a:fld>
            <a:endParaRPr lang="en-AU"/>
          </a:p>
        </p:txBody>
      </p:sp>
      <p:sp>
        <p:nvSpPr>
          <p:cNvPr id="5" name="Footer Placeholder 4">
            <a:extLst>
              <a:ext uri="{FF2B5EF4-FFF2-40B4-BE49-F238E27FC236}">
                <a16:creationId xmlns:a16="http://schemas.microsoft.com/office/drawing/2014/main" id="{19D91DA9-0363-4374-976F-EB894D1A079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8CB2835-503C-4753-9263-445589355258}"/>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3476957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498DB-0B10-433D-82A7-AE445F9065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E5C6C8AC-1778-4AE5-ADA8-01B9294FD6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8EBD69-84AA-40B9-8E8B-9A2A80772F57}"/>
              </a:ext>
            </a:extLst>
          </p:cNvPr>
          <p:cNvSpPr>
            <a:spLocks noGrp="1"/>
          </p:cNvSpPr>
          <p:nvPr>
            <p:ph type="dt" sz="half" idx="10"/>
          </p:nvPr>
        </p:nvSpPr>
        <p:spPr/>
        <p:txBody>
          <a:bodyPr/>
          <a:lstStyle/>
          <a:p>
            <a:fld id="{894C6917-7AB8-45CC-A779-6922658D9F56}" type="datetimeFigureOut">
              <a:rPr lang="en-AU" smtClean="0"/>
              <a:t>5/02/2021</a:t>
            </a:fld>
            <a:endParaRPr lang="en-AU"/>
          </a:p>
        </p:txBody>
      </p:sp>
      <p:sp>
        <p:nvSpPr>
          <p:cNvPr id="5" name="Footer Placeholder 4">
            <a:extLst>
              <a:ext uri="{FF2B5EF4-FFF2-40B4-BE49-F238E27FC236}">
                <a16:creationId xmlns:a16="http://schemas.microsoft.com/office/drawing/2014/main" id="{5FF5D3E2-C9B2-459C-B1FD-413B3505503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6D25B67-4063-4FDF-BC83-EA0821611E02}"/>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4075898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5ABF0-96A6-43CD-A807-60792DB4999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B2CFE76-F557-4A0A-BA45-89F04209B2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57FBEB2-89C8-4BDF-8F3C-0C2F4485DD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200A26F-84B0-4328-939F-60F18A39D239}"/>
              </a:ext>
            </a:extLst>
          </p:cNvPr>
          <p:cNvSpPr>
            <a:spLocks noGrp="1"/>
          </p:cNvSpPr>
          <p:nvPr>
            <p:ph type="dt" sz="half" idx="10"/>
          </p:nvPr>
        </p:nvSpPr>
        <p:spPr/>
        <p:txBody>
          <a:bodyPr/>
          <a:lstStyle/>
          <a:p>
            <a:fld id="{894C6917-7AB8-45CC-A779-6922658D9F56}" type="datetimeFigureOut">
              <a:rPr lang="en-AU" smtClean="0"/>
              <a:t>5/02/2021</a:t>
            </a:fld>
            <a:endParaRPr lang="en-AU"/>
          </a:p>
        </p:txBody>
      </p:sp>
      <p:sp>
        <p:nvSpPr>
          <p:cNvPr id="6" name="Footer Placeholder 5">
            <a:extLst>
              <a:ext uri="{FF2B5EF4-FFF2-40B4-BE49-F238E27FC236}">
                <a16:creationId xmlns:a16="http://schemas.microsoft.com/office/drawing/2014/main" id="{02C9ED79-BC0A-4572-9392-0A086D63DA3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8C0282D-FF03-4FB7-91DF-700B0F2A5F94}"/>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3221052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EDE9-280C-4BE8-BE0A-0E35732FC752}"/>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F5F17A9-7904-442A-8D07-85988DF4EA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DD9046-5BC9-4DF2-AD3E-9701AE1586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ECC4D7A-0916-4F21-BAC5-2500FED82B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8A48CC-7960-4EA4-9E9B-9EDF98FE73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6F84D1C-55B7-426D-9B57-D01441278BFD}"/>
              </a:ext>
            </a:extLst>
          </p:cNvPr>
          <p:cNvSpPr>
            <a:spLocks noGrp="1"/>
          </p:cNvSpPr>
          <p:nvPr>
            <p:ph type="dt" sz="half" idx="10"/>
          </p:nvPr>
        </p:nvSpPr>
        <p:spPr/>
        <p:txBody>
          <a:bodyPr/>
          <a:lstStyle/>
          <a:p>
            <a:fld id="{894C6917-7AB8-45CC-A779-6922658D9F56}" type="datetimeFigureOut">
              <a:rPr lang="en-AU" smtClean="0"/>
              <a:t>5/02/2021</a:t>
            </a:fld>
            <a:endParaRPr lang="en-AU"/>
          </a:p>
        </p:txBody>
      </p:sp>
      <p:sp>
        <p:nvSpPr>
          <p:cNvPr id="8" name="Footer Placeholder 7">
            <a:extLst>
              <a:ext uri="{FF2B5EF4-FFF2-40B4-BE49-F238E27FC236}">
                <a16:creationId xmlns:a16="http://schemas.microsoft.com/office/drawing/2014/main" id="{8925FA56-1514-4FC0-A896-1AB213D023E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14278836-B15C-4A50-AD05-D3E04C5B7176}"/>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4123152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1519B-368E-4708-B09A-25474F6D3D7B}"/>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6C08845D-F80E-46DC-B381-D54DA0B35A91}"/>
              </a:ext>
            </a:extLst>
          </p:cNvPr>
          <p:cNvSpPr>
            <a:spLocks noGrp="1"/>
          </p:cNvSpPr>
          <p:nvPr>
            <p:ph type="dt" sz="half" idx="10"/>
          </p:nvPr>
        </p:nvSpPr>
        <p:spPr/>
        <p:txBody>
          <a:bodyPr/>
          <a:lstStyle/>
          <a:p>
            <a:fld id="{894C6917-7AB8-45CC-A779-6922658D9F56}" type="datetimeFigureOut">
              <a:rPr lang="en-AU" smtClean="0"/>
              <a:t>5/02/2021</a:t>
            </a:fld>
            <a:endParaRPr lang="en-AU"/>
          </a:p>
        </p:txBody>
      </p:sp>
      <p:sp>
        <p:nvSpPr>
          <p:cNvPr id="4" name="Footer Placeholder 3">
            <a:extLst>
              <a:ext uri="{FF2B5EF4-FFF2-40B4-BE49-F238E27FC236}">
                <a16:creationId xmlns:a16="http://schemas.microsoft.com/office/drawing/2014/main" id="{C6C50236-570E-45D1-A235-20998CF7831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762F0444-04D4-4A94-A0A6-EA28CCE48BF3}"/>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1030911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9CB3A1-D4BF-431D-9AC4-C9F1C8C76F61}"/>
              </a:ext>
            </a:extLst>
          </p:cNvPr>
          <p:cNvSpPr>
            <a:spLocks noGrp="1"/>
          </p:cNvSpPr>
          <p:nvPr>
            <p:ph type="dt" sz="half" idx="10"/>
          </p:nvPr>
        </p:nvSpPr>
        <p:spPr/>
        <p:txBody>
          <a:bodyPr/>
          <a:lstStyle/>
          <a:p>
            <a:fld id="{894C6917-7AB8-45CC-A779-6922658D9F56}" type="datetimeFigureOut">
              <a:rPr lang="en-AU" smtClean="0"/>
              <a:t>5/02/2021</a:t>
            </a:fld>
            <a:endParaRPr lang="en-AU"/>
          </a:p>
        </p:txBody>
      </p:sp>
      <p:sp>
        <p:nvSpPr>
          <p:cNvPr id="3" name="Footer Placeholder 2">
            <a:extLst>
              <a:ext uri="{FF2B5EF4-FFF2-40B4-BE49-F238E27FC236}">
                <a16:creationId xmlns:a16="http://schemas.microsoft.com/office/drawing/2014/main" id="{277BCF39-E1A0-45B4-A66F-681017358BD3}"/>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39ECA31-CB0A-4A62-B4EE-9A2340A08C4A}"/>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2726146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EB172-9886-46FA-B74B-09A2CA8173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0E90E352-119F-4EE5-831B-FF6A5164F4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14ECD34C-F044-47D4-A7A0-8A9EF371D8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0A9A3A-D996-4B09-A051-BCC9F34858E5}"/>
              </a:ext>
            </a:extLst>
          </p:cNvPr>
          <p:cNvSpPr>
            <a:spLocks noGrp="1"/>
          </p:cNvSpPr>
          <p:nvPr>
            <p:ph type="dt" sz="half" idx="10"/>
          </p:nvPr>
        </p:nvSpPr>
        <p:spPr/>
        <p:txBody>
          <a:bodyPr/>
          <a:lstStyle/>
          <a:p>
            <a:fld id="{894C6917-7AB8-45CC-A779-6922658D9F56}" type="datetimeFigureOut">
              <a:rPr lang="en-AU" smtClean="0"/>
              <a:t>5/02/2021</a:t>
            </a:fld>
            <a:endParaRPr lang="en-AU"/>
          </a:p>
        </p:txBody>
      </p:sp>
      <p:sp>
        <p:nvSpPr>
          <p:cNvPr id="6" name="Footer Placeholder 5">
            <a:extLst>
              <a:ext uri="{FF2B5EF4-FFF2-40B4-BE49-F238E27FC236}">
                <a16:creationId xmlns:a16="http://schemas.microsoft.com/office/drawing/2014/main" id="{AAAC129C-5A68-4A4C-8142-EC20806C333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52C7DA8-A885-4290-9CA2-2D4BDB17BBA0}"/>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113936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08F88-C221-4A10-A4BC-3D70C4124C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E2C059D8-8177-42DE-9628-21651A01ED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E0CF89E2-636A-420A-AF38-5114B4146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175049-F6BC-4F65-95F7-E0C59DA9EED2}"/>
              </a:ext>
            </a:extLst>
          </p:cNvPr>
          <p:cNvSpPr>
            <a:spLocks noGrp="1"/>
          </p:cNvSpPr>
          <p:nvPr>
            <p:ph type="dt" sz="half" idx="10"/>
          </p:nvPr>
        </p:nvSpPr>
        <p:spPr/>
        <p:txBody>
          <a:bodyPr/>
          <a:lstStyle/>
          <a:p>
            <a:fld id="{894C6917-7AB8-45CC-A779-6922658D9F56}" type="datetimeFigureOut">
              <a:rPr lang="en-AU" smtClean="0"/>
              <a:t>5/02/2021</a:t>
            </a:fld>
            <a:endParaRPr lang="en-AU"/>
          </a:p>
        </p:txBody>
      </p:sp>
      <p:sp>
        <p:nvSpPr>
          <p:cNvPr id="6" name="Footer Placeholder 5">
            <a:extLst>
              <a:ext uri="{FF2B5EF4-FFF2-40B4-BE49-F238E27FC236}">
                <a16:creationId xmlns:a16="http://schemas.microsoft.com/office/drawing/2014/main" id="{32C89589-B841-416C-9A8B-362CD2E9132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3E25130-8802-4CF7-9C02-A150FD4DC16D}"/>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105418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F7B12F-8ADA-4613-989A-60EB8BAB49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9508432-E51B-4284-BB14-6763150C95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291E3B4-DC20-47B6-9D7A-EB87E9685D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6917-7AB8-45CC-A779-6922658D9F56}" type="datetimeFigureOut">
              <a:rPr lang="en-AU" smtClean="0"/>
              <a:t>5/02/2021</a:t>
            </a:fld>
            <a:endParaRPr lang="en-AU"/>
          </a:p>
        </p:txBody>
      </p:sp>
      <p:sp>
        <p:nvSpPr>
          <p:cNvPr id="5" name="Footer Placeholder 4">
            <a:extLst>
              <a:ext uri="{FF2B5EF4-FFF2-40B4-BE49-F238E27FC236}">
                <a16:creationId xmlns:a16="http://schemas.microsoft.com/office/drawing/2014/main" id="{EDFE490B-436B-4349-A9B9-280B7D384F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331C49DA-AEED-423F-8A71-EBA415E696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8BF57-8858-425C-B7BE-7EB1A567C672}" type="slidenum">
              <a:rPr lang="en-AU" smtClean="0"/>
              <a:t>‹#›</a:t>
            </a:fld>
            <a:endParaRPr lang="en-AU"/>
          </a:p>
        </p:txBody>
      </p:sp>
    </p:spTree>
    <p:extLst>
      <p:ext uri="{BB962C8B-B14F-4D97-AF65-F5344CB8AC3E}">
        <p14:creationId xmlns:p14="http://schemas.microsoft.com/office/powerpoint/2010/main" val="1809621821"/>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ecision 1">
            <a:extLst>
              <a:ext uri="{FF2B5EF4-FFF2-40B4-BE49-F238E27FC236}">
                <a16:creationId xmlns:a16="http://schemas.microsoft.com/office/drawing/2014/main" id="{E024A714-DF02-4829-9CB4-6FE9FE2760CB}"/>
              </a:ext>
            </a:extLst>
          </p:cNvPr>
          <p:cNvSpPr/>
          <p:nvPr/>
        </p:nvSpPr>
        <p:spPr>
          <a:xfrm>
            <a:off x="774076" y="2680618"/>
            <a:ext cx="2230486" cy="1834252"/>
          </a:xfrm>
          <a:prstGeom prst="flowChartDecision">
            <a:avLst/>
          </a:prstGeom>
          <a:noFill/>
          <a:ln>
            <a:solidFill>
              <a:srgbClr val="00B050"/>
            </a:solidFill>
          </a:ln>
          <a:effectLst>
            <a:glow rad="228600">
              <a:schemeClr val="accent3">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4" descr="Profile photo for Aroosa">
            <a:extLst>
              <a:ext uri="{FF2B5EF4-FFF2-40B4-BE49-F238E27FC236}">
                <a16:creationId xmlns:a16="http://schemas.microsoft.com/office/drawing/2014/main" id="{2EB559BF-27A3-4953-A7D3-5B6784B64D7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0037" y="3037926"/>
            <a:ext cx="983482" cy="775958"/>
          </a:xfrm>
          <a:prstGeom prst="rect">
            <a:avLst/>
          </a:prstGeom>
          <a:noFill/>
          <a:extLst>
            <a:ext uri="{909E8E84-426E-40DD-AFC4-6F175D3DCCD1}">
              <a14:hiddenFill xmlns:a14="http://schemas.microsoft.com/office/drawing/2010/main">
                <a:solidFill>
                  <a:srgbClr val="FFFFFF"/>
                </a:solidFill>
              </a14:hiddenFill>
            </a:ext>
          </a:extLst>
        </p:spPr>
      </p:pic>
      <p:sp>
        <p:nvSpPr>
          <p:cNvPr id="4" name="Flowchart: Decision 3">
            <a:extLst>
              <a:ext uri="{FF2B5EF4-FFF2-40B4-BE49-F238E27FC236}">
                <a16:creationId xmlns:a16="http://schemas.microsoft.com/office/drawing/2014/main" id="{3258B51F-1AEA-4CDC-92B2-178903792A02}"/>
              </a:ext>
            </a:extLst>
          </p:cNvPr>
          <p:cNvSpPr/>
          <p:nvPr/>
        </p:nvSpPr>
        <p:spPr>
          <a:xfrm>
            <a:off x="4157679" y="2508779"/>
            <a:ext cx="2230486" cy="1834252"/>
          </a:xfrm>
          <a:prstGeom prst="flowChartDecision">
            <a:avLst/>
          </a:prstGeom>
          <a:noFill/>
          <a:ln>
            <a:solidFill>
              <a:srgbClr val="00B050"/>
            </a:solidFill>
          </a:ln>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Flowchart: Decision 4">
            <a:extLst>
              <a:ext uri="{FF2B5EF4-FFF2-40B4-BE49-F238E27FC236}">
                <a16:creationId xmlns:a16="http://schemas.microsoft.com/office/drawing/2014/main" id="{0EF7744F-5067-4B67-B81C-D2E763662B17}"/>
              </a:ext>
            </a:extLst>
          </p:cNvPr>
          <p:cNvSpPr/>
          <p:nvPr/>
        </p:nvSpPr>
        <p:spPr>
          <a:xfrm>
            <a:off x="8212228" y="2609422"/>
            <a:ext cx="2230486" cy="1834252"/>
          </a:xfrm>
          <a:prstGeom prst="flowChartDecision">
            <a:avLst/>
          </a:prstGeom>
          <a:noFill/>
          <a:ln>
            <a:solidFill>
              <a:srgbClr val="00B050"/>
            </a:solidFill>
          </a:ln>
          <a:effectLst>
            <a:glow rad="228600">
              <a:srgbClr val="C00000">
                <a:alpha val="4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Flowchart: Decision 5">
            <a:extLst>
              <a:ext uri="{FF2B5EF4-FFF2-40B4-BE49-F238E27FC236}">
                <a16:creationId xmlns:a16="http://schemas.microsoft.com/office/drawing/2014/main" id="{5756C6D3-2F88-4A50-8121-E82B61B75575}"/>
              </a:ext>
            </a:extLst>
          </p:cNvPr>
          <p:cNvSpPr/>
          <p:nvPr/>
        </p:nvSpPr>
        <p:spPr>
          <a:xfrm>
            <a:off x="6063218" y="3212244"/>
            <a:ext cx="2230486" cy="1834252"/>
          </a:xfrm>
          <a:prstGeom prst="flowChartDecision">
            <a:avLst/>
          </a:prstGeom>
          <a:noFill/>
          <a:ln>
            <a:solidFill>
              <a:srgbClr val="00B050"/>
            </a:solidFill>
          </a:ln>
          <a:effectLst>
            <a:glow rad="228600">
              <a:schemeClr val="accent4">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Flowchart: Decision 6">
            <a:extLst>
              <a:ext uri="{FF2B5EF4-FFF2-40B4-BE49-F238E27FC236}">
                <a16:creationId xmlns:a16="http://schemas.microsoft.com/office/drawing/2014/main" id="{68BE8E24-FCFD-4ECD-B06F-A504C42BCEEF}"/>
              </a:ext>
            </a:extLst>
          </p:cNvPr>
          <p:cNvSpPr/>
          <p:nvPr/>
        </p:nvSpPr>
        <p:spPr>
          <a:xfrm>
            <a:off x="2626017" y="3526548"/>
            <a:ext cx="2230486" cy="1834252"/>
          </a:xfrm>
          <a:prstGeom prst="flowChartDecision">
            <a:avLst/>
          </a:prstGeom>
          <a:noFill/>
          <a:ln>
            <a:solidFill>
              <a:srgbClr val="00B050"/>
            </a:solidFill>
          </a:ln>
          <a:effectLst>
            <a:glow rad="228600">
              <a:schemeClr val="accent1">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6" descr="Profile photo for Tony Zhao">
            <a:extLst>
              <a:ext uri="{FF2B5EF4-FFF2-40B4-BE49-F238E27FC236}">
                <a16:creationId xmlns:a16="http://schemas.microsoft.com/office/drawing/2014/main" id="{18B19227-AD4E-4C80-9641-0B5E33ECCE8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52604" y="3189785"/>
            <a:ext cx="1020933" cy="7992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Profile photo for Nooshin Kooshyar">
            <a:extLst>
              <a:ext uri="{FF2B5EF4-FFF2-40B4-BE49-F238E27FC236}">
                <a16:creationId xmlns:a16="http://schemas.microsoft.com/office/drawing/2014/main" id="{AAA6547F-5C6A-4F3B-B6F6-185A4EB6CB0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18510" y="3644859"/>
            <a:ext cx="648071" cy="8700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Profile photo for Adeniyi">
            <a:extLst>
              <a:ext uri="{FF2B5EF4-FFF2-40B4-BE49-F238E27FC236}">
                <a16:creationId xmlns:a16="http://schemas.microsoft.com/office/drawing/2014/main" id="{98C52B5F-BE69-4A38-9538-893A199EDBE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884663" y="3110285"/>
            <a:ext cx="932155" cy="8057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rofile photo for Mara Venables">
            <a:extLst>
              <a:ext uri="{FF2B5EF4-FFF2-40B4-BE49-F238E27FC236}">
                <a16:creationId xmlns:a16="http://schemas.microsoft.com/office/drawing/2014/main" id="{393B6B04-C6F1-4F01-B360-17A38CD1819A}"/>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230794" y="4008669"/>
            <a:ext cx="998646" cy="82298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CE314A1-D55A-4CE8-86E1-38FAADE791F2}"/>
              </a:ext>
            </a:extLst>
          </p:cNvPr>
          <p:cNvSpPr txBox="1"/>
          <p:nvPr/>
        </p:nvSpPr>
        <p:spPr>
          <a:xfrm>
            <a:off x="628757" y="2662005"/>
            <a:ext cx="942975"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spcAft>
                <a:spcPts val="600"/>
              </a:spcAft>
            </a:pPr>
            <a:r>
              <a:rPr lang="en-AU" sz="2400" dirty="0"/>
              <a:t>Tony</a:t>
            </a:r>
          </a:p>
        </p:txBody>
      </p:sp>
      <p:sp>
        <p:nvSpPr>
          <p:cNvPr id="15" name="TextBox 14">
            <a:extLst>
              <a:ext uri="{FF2B5EF4-FFF2-40B4-BE49-F238E27FC236}">
                <a16:creationId xmlns:a16="http://schemas.microsoft.com/office/drawing/2014/main" id="{CC21E5D5-B8C8-4878-9F3C-C4AE113F0AF0}"/>
              </a:ext>
            </a:extLst>
          </p:cNvPr>
          <p:cNvSpPr txBox="1"/>
          <p:nvPr/>
        </p:nvSpPr>
        <p:spPr>
          <a:xfrm>
            <a:off x="4309693" y="5046496"/>
            <a:ext cx="942975"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spcAft>
                <a:spcPts val="600"/>
              </a:spcAft>
            </a:pPr>
            <a:r>
              <a:rPr lang="en-AU" sz="2400" dirty="0"/>
              <a:t>Mara</a:t>
            </a:r>
          </a:p>
        </p:txBody>
      </p:sp>
      <p:sp>
        <p:nvSpPr>
          <p:cNvPr id="16" name="TextBox 15">
            <a:extLst>
              <a:ext uri="{FF2B5EF4-FFF2-40B4-BE49-F238E27FC236}">
                <a16:creationId xmlns:a16="http://schemas.microsoft.com/office/drawing/2014/main" id="{AC86ACE1-87A1-4633-9CD9-A0FEF03E4B15}"/>
              </a:ext>
            </a:extLst>
          </p:cNvPr>
          <p:cNvSpPr txBox="1"/>
          <p:nvPr/>
        </p:nvSpPr>
        <p:spPr>
          <a:xfrm>
            <a:off x="5875535" y="2554408"/>
            <a:ext cx="1258277" cy="461665"/>
          </a:xfrm>
          <a:prstGeom prst="rect">
            <a:avLst/>
          </a:prstGeom>
          <a:noFill/>
          <a:ln>
            <a:noFill/>
          </a:ln>
          <a:effectLst>
            <a:glow rad="228600">
              <a:schemeClr val="accent6">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spcAft>
                <a:spcPts val="600"/>
              </a:spcAft>
            </a:pPr>
            <a:r>
              <a:rPr lang="en-AU" sz="2400" dirty="0"/>
              <a:t>Aroosa</a:t>
            </a:r>
          </a:p>
        </p:txBody>
      </p:sp>
      <p:sp>
        <p:nvSpPr>
          <p:cNvPr id="17" name="TextBox 16">
            <a:extLst>
              <a:ext uri="{FF2B5EF4-FFF2-40B4-BE49-F238E27FC236}">
                <a16:creationId xmlns:a16="http://schemas.microsoft.com/office/drawing/2014/main" id="{134B15A4-3C7D-4094-9EF8-8ACA14CA84BC}"/>
              </a:ext>
            </a:extLst>
          </p:cNvPr>
          <p:cNvSpPr txBox="1"/>
          <p:nvPr/>
        </p:nvSpPr>
        <p:spPr>
          <a:xfrm>
            <a:off x="7822216" y="4813999"/>
            <a:ext cx="1282038"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spcAft>
                <a:spcPts val="600"/>
              </a:spcAft>
            </a:pPr>
            <a:r>
              <a:rPr lang="en-AU" sz="2400" dirty="0" err="1"/>
              <a:t>Nooshin</a:t>
            </a:r>
            <a:endParaRPr lang="en-AU" sz="2400" dirty="0"/>
          </a:p>
        </p:txBody>
      </p:sp>
      <p:sp>
        <p:nvSpPr>
          <p:cNvPr id="18" name="TextBox 17">
            <a:extLst>
              <a:ext uri="{FF2B5EF4-FFF2-40B4-BE49-F238E27FC236}">
                <a16:creationId xmlns:a16="http://schemas.microsoft.com/office/drawing/2014/main" id="{D5A52AC2-9554-4E9B-B604-C9D8CE5612E5}"/>
              </a:ext>
            </a:extLst>
          </p:cNvPr>
          <p:cNvSpPr txBox="1"/>
          <p:nvPr/>
        </p:nvSpPr>
        <p:spPr>
          <a:xfrm>
            <a:off x="10189642" y="2879453"/>
            <a:ext cx="1196047"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spcAft>
                <a:spcPts val="600"/>
              </a:spcAft>
            </a:pPr>
            <a:r>
              <a:rPr lang="en-AU" sz="2400" dirty="0"/>
              <a:t>Adeniyi</a:t>
            </a:r>
          </a:p>
        </p:txBody>
      </p:sp>
      <p:sp>
        <p:nvSpPr>
          <p:cNvPr id="19" name="Rectangle 18">
            <a:extLst>
              <a:ext uri="{FF2B5EF4-FFF2-40B4-BE49-F238E27FC236}">
                <a16:creationId xmlns:a16="http://schemas.microsoft.com/office/drawing/2014/main" id="{83DD00D8-434B-4E70-AD2D-16EF4E37AB6F}"/>
              </a:ext>
            </a:extLst>
          </p:cNvPr>
          <p:cNvSpPr/>
          <p:nvPr/>
        </p:nvSpPr>
        <p:spPr>
          <a:xfrm>
            <a:off x="628757" y="183665"/>
            <a:ext cx="10965480" cy="1793488"/>
          </a:xfrm>
          <a:prstGeom prst="rect">
            <a:avLst/>
          </a:prstGeom>
          <a:solidFill>
            <a:schemeClr val="accent1">
              <a:lumMod val="20000"/>
              <a:lumOff val="80000"/>
            </a:schemeClr>
          </a:solidFill>
          <a:effectLst>
            <a:glow rad="228600">
              <a:schemeClr val="accent5">
                <a:satMod val="175000"/>
                <a:alpha val="40000"/>
              </a:schemeClr>
            </a:glow>
          </a:effectLst>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2800" b="1" dirty="0">
              <a:solidFill>
                <a:srgbClr val="002060"/>
              </a:solidFill>
            </a:endParaRPr>
          </a:p>
          <a:p>
            <a:r>
              <a:rPr lang="en-AU" sz="2800" b="1" dirty="0">
                <a:solidFill>
                  <a:srgbClr val="002060"/>
                </a:solidFill>
              </a:rPr>
              <a:t>Team 			</a:t>
            </a:r>
            <a:r>
              <a:rPr lang="en-AU" sz="2800" b="1">
                <a:solidFill>
                  <a:srgbClr val="002060"/>
                </a:solidFill>
              </a:rPr>
              <a:t>:   Adventure</a:t>
            </a:r>
          </a:p>
          <a:p>
            <a:r>
              <a:rPr lang="en-AU" sz="2800" b="1">
                <a:solidFill>
                  <a:srgbClr val="002060"/>
                </a:solidFill>
              </a:rPr>
              <a:t>Project </a:t>
            </a:r>
            <a:r>
              <a:rPr lang="en-AU" sz="2800" b="1" dirty="0">
                <a:solidFill>
                  <a:srgbClr val="002060"/>
                </a:solidFill>
              </a:rPr>
              <a:t>Title		:   Population vs </a:t>
            </a:r>
            <a:r>
              <a:rPr lang="en-US" sz="2800" b="1" dirty="0">
                <a:solidFill>
                  <a:srgbClr val="002060"/>
                </a:solidFill>
              </a:rPr>
              <a:t>Employment/Unemployment </a:t>
            </a:r>
          </a:p>
          <a:p>
            <a:pPr algn="ctr"/>
            <a:r>
              <a:rPr lang="en-US" sz="2800" b="1" dirty="0">
                <a:solidFill>
                  <a:srgbClr val="002060"/>
                </a:solidFill>
              </a:rPr>
              <a:t>                (Australian Bureau of statistics)</a:t>
            </a:r>
          </a:p>
          <a:p>
            <a:endParaRPr lang="en-US" sz="2000" b="1" dirty="0">
              <a:solidFill>
                <a:srgbClr val="002060"/>
              </a:solidFill>
            </a:endParaRPr>
          </a:p>
          <a:p>
            <a:endParaRPr lang="en-US" sz="2800" b="1" dirty="0">
              <a:solidFill>
                <a:srgbClr val="002060"/>
              </a:solidFill>
            </a:endParaRPr>
          </a:p>
        </p:txBody>
      </p:sp>
    </p:spTree>
    <p:extLst>
      <p:ext uri="{BB962C8B-B14F-4D97-AF65-F5344CB8AC3E}">
        <p14:creationId xmlns:p14="http://schemas.microsoft.com/office/powerpoint/2010/main" val="1092849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Image result for australia populatio imagesimage">
            <a:extLst>
              <a:ext uri="{FF2B5EF4-FFF2-40B4-BE49-F238E27FC236}">
                <a16:creationId xmlns:a16="http://schemas.microsoft.com/office/drawing/2014/main" id="{23F00E97-622F-46B0-B0D8-7D095AAD7FFD}"/>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33051" r="1" b="22652"/>
          <a:stretch/>
        </p:blipFill>
        <p:spPr bwMode="auto">
          <a:xfrm>
            <a:off x="-996237" y="-88775"/>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2516F92-3A6A-4B8E-B3A2-1CA5611B83B8}"/>
              </a:ext>
            </a:extLst>
          </p:cNvPr>
          <p:cNvSpPr/>
          <p:nvPr/>
        </p:nvSpPr>
        <p:spPr>
          <a:xfrm>
            <a:off x="4387349" y="1200152"/>
            <a:ext cx="6897171" cy="4457696"/>
          </a:xfrm>
          <a:prstGeom prst="rect">
            <a:avLst/>
          </a:prstGeom>
        </p:spPr>
        <p:txBody>
          <a:bodyPr vert="horz" lIns="91440" tIns="45720" rIns="91440" bIns="45720" rtlCol="0" anchor="ctr">
            <a:normAutofit/>
            <a:scene3d>
              <a:camera prst="perspectiveFront"/>
              <a:lightRig rig="threePt" dir="t"/>
            </a:scene3d>
          </a:bodyPr>
          <a:lstStyle/>
          <a:p>
            <a:pPr>
              <a:lnSpc>
                <a:spcPct val="90000"/>
              </a:lnSpc>
              <a:spcBef>
                <a:spcPct val="0"/>
              </a:spcBef>
              <a:spcAft>
                <a:spcPts val="600"/>
              </a:spcAft>
            </a:pPr>
            <a:r>
              <a:rPr lang="en-US" sz="5000" b="1" dirty="0">
                <a:solidFill>
                  <a:schemeClr val="accent4"/>
                </a:solidFill>
                <a:effectLst>
                  <a:glow rad="228600">
                    <a:schemeClr val="accent2">
                      <a:satMod val="175000"/>
                      <a:alpha val="40000"/>
                    </a:schemeClr>
                  </a:glow>
                </a:effectLst>
                <a:latin typeface="+mj-lt"/>
                <a:ea typeface="+mj-ea"/>
                <a:cs typeface="+mj-cs"/>
              </a:rPr>
              <a:t>Employment to population </a:t>
            </a:r>
            <a:br>
              <a:rPr lang="en-US" sz="5000" b="1" dirty="0">
                <a:solidFill>
                  <a:schemeClr val="accent4"/>
                </a:solidFill>
                <a:effectLst>
                  <a:glow rad="228600">
                    <a:schemeClr val="accent2">
                      <a:satMod val="175000"/>
                      <a:alpha val="40000"/>
                    </a:schemeClr>
                  </a:glow>
                </a:effectLst>
                <a:latin typeface="+mj-lt"/>
                <a:ea typeface="+mj-ea"/>
                <a:cs typeface="+mj-cs"/>
              </a:rPr>
            </a:br>
            <a:r>
              <a:rPr lang="en-US" sz="5000" b="1" dirty="0">
                <a:solidFill>
                  <a:schemeClr val="accent4"/>
                </a:solidFill>
                <a:effectLst>
                  <a:glow rad="228600">
                    <a:schemeClr val="accent2">
                      <a:satMod val="175000"/>
                      <a:alpha val="40000"/>
                    </a:schemeClr>
                  </a:glow>
                </a:effectLst>
                <a:latin typeface="+mj-lt"/>
                <a:ea typeface="+mj-ea"/>
                <a:cs typeface="+mj-cs"/>
              </a:rPr>
              <a:t>ratio and Participation </a:t>
            </a:r>
          </a:p>
          <a:p>
            <a:pPr>
              <a:lnSpc>
                <a:spcPct val="90000"/>
              </a:lnSpc>
              <a:spcBef>
                <a:spcPct val="0"/>
              </a:spcBef>
              <a:spcAft>
                <a:spcPts val="600"/>
              </a:spcAft>
            </a:pPr>
            <a:r>
              <a:rPr lang="en-US" sz="5000" b="1" dirty="0">
                <a:solidFill>
                  <a:schemeClr val="accent4"/>
                </a:solidFill>
                <a:effectLst>
                  <a:glow rad="228600">
                    <a:schemeClr val="accent2">
                      <a:satMod val="175000"/>
                      <a:alpha val="40000"/>
                    </a:schemeClr>
                  </a:glow>
                </a:effectLst>
                <a:latin typeface="+mj-lt"/>
                <a:ea typeface="+mj-ea"/>
                <a:cs typeface="+mj-cs"/>
              </a:rPr>
              <a:t>rate(aged 15-64)</a:t>
            </a:r>
            <a:br>
              <a:rPr lang="en-US" sz="5000" dirty="0">
                <a:latin typeface="+mj-lt"/>
                <a:ea typeface="+mj-ea"/>
                <a:cs typeface="+mj-cs"/>
              </a:rPr>
            </a:br>
            <a:endParaRPr lang="en-US" sz="5000" dirty="0">
              <a:latin typeface="+mj-lt"/>
              <a:ea typeface="+mj-ea"/>
              <a:cs typeface="+mj-cs"/>
            </a:endParaRPr>
          </a:p>
        </p:txBody>
      </p:sp>
      <p:cxnSp>
        <p:nvCxnSpPr>
          <p:cNvPr id="109" name="Straight Connector 108">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817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B7148B-A511-4949-9382-0871F80F9479}"/>
              </a:ext>
            </a:extLst>
          </p:cNvPr>
          <p:cNvSpPr/>
          <p:nvPr/>
        </p:nvSpPr>
        <p:spPr>
          <a:xfrm>
            <a:off x="863059" y="388421"/>
            <a:ext cx="4988053" cy="916504"/>
          </a:xfrm>
          <a:prstGeom prst="rect">
            <a:avLst/>
          </a:prstGeom>
        </p:spPr>
        <p:txBody>
          <a:bodyPr vert="horz" lIns="91440" tIns="45720" rIns="91440" bIns="45720" rtlCol="0" anchor="ctr">
            <a:normAutofit/>
          </a:bodyPr>
          <a:lstStyle/>
          <a:p>
            <a:pPr>
              <a:lnSpc>
                <a:spcPct val="90000"/>
              </a:lnSpc>
              <a:spcBef>
                <a:spcPct val="0"/>
              </a:spcBef>
              <a:spcAft>
                <a:spcPts val="800"/>
              </a:spcAft>
            </a:pPr>
            <a:r>
              <a:rPr lang="en-US" sz="2000" b="1">
                <a:latin typeface="+mj-lt"/>
                <a:ea typeface="+mj-ea"/>
                <a:cs typeface="+mj-cs"/>
              </a:rPr>
              <a:t>Employment to population ratio (</a:t>
            </a:r>
            <a:r>
              <a:rPr lang="en-US" sz="2000" b="1">
                <a:solidFill>
                  <a:srgbClr val="FFFFFF"/>
                </a:solidFill>
              </a:rPr>
              <a:t>aged 15-64)</a:t>
            </a:r>
            <a:endParaRPr lang="en-US" sz="2000" b="1" dirty="0">
              <a:effectLst/>
              <a:latin typeface="+mj-lt"/>
              <a:ea typeface="+mj-ea"/>
              <a:cs typeface="+mj-cs"/>
            </a:endParaRPr>
          </a:p>
        </p:txBody>
      </p:sp>
      <p:pic>
        <p:nvPicPr>
          <p:cNvPr id="4" name="Picture 3">
            <a:extLst>
              <a:ext uri="{FF2B5EF4-FFF2-40B4-BE49-F238E27FC236}">
                <a16:creationId xmlns:a16="http://schemas.microsoft.com/office/drawing/2014/main" id="{93DC5C8B-E1B6-4269-B002-8982E86C44AF}"/>
              </a:ext>
            </a:extLst>
          </p:cNvPr>
          <p:cNvPicPr/>
          <p:nvPr/>
        </p:nvPicPr>
        <p:blipFill rotWithShape="1">
          <a:blip r:embed="rId2"/>
          <a:srcRect r="-3" b="3778"/>
          <a:stretch/>
        </p:blipFill>
        <p:spPr>
          <a:xfrm>
            <a:off x="406956" y="1304925"/>
            <a:ext cx="5566600" cy="4093680"/>
          </a:xfrm>
          <a:prstGeom prst="rect">
            <a:avLst/>
          </a:prstGeom>
        </p:spPr>
      </p:pic>
      <p:sp>
        <p:nvSpPr>
          <p:cNvPr id="3" name="Rectangle 2">
            <a:extLst>
              <a:ext uri="{FF2B5EF4-FFF2-40B4-BE49-F238E27FC236}">
                <a16:creationId xmlns:a16="http://schemas.microsoft.com/office/drawing/2014/main" id="{77484DC8-06ED-4916-9D40-87C5C026377C}"/>
              </a:ext>
            </a:extLst>
          </p:cNvPr>
          <p:cNvSpPr/>
          <p:nvPr/>
        </p:nvSpPr>
        <p:spPr>
          <a:xfrm>
            <a:off x="618172" y="5302234"/>
            <a:ext cx="4702303" cy="1372813"/>
          </a:xfrm>
          <a:prstGeom prst="rect">
            <a:avLst/>
          </a:prstGeom>
        </p:spPr>
        <p:txBody>
          <a:bodyPr vert="horz" lIns="91440" tIns="45720" rIns="91440" bIns="45720" rtlCol="0" anchor="ctr">
            <a:normAutofit/>
          </a:bodyPr>
          <a:lstStyle/>
          <a:p>
            <a:pPr>
              <a:lnSpc>
                <a:spcPct val="90000"/>
              </a:lnSpc>
              <a:spcAft>
                <a:spcPts val="800"/>
              </a:spcAft>
            </a:pPr>
            <a:r>
              <a:rPr lang="en-US" sz="1600" dirty="0"/>
              <a:t>Employment to population ratio is the proportion of a country's population that is employed. </a:t>
            </a:r>
            <a:endParaRPr lang="en-US" sz="1600" dirty="0">
              <a:effectLst/>
            </a:endParaRPr>
          </a:p>
        </p:txBody>
      </p:sp>
      <p:pic>
        <p:nvPicPr>
          <p:cNvPr id="5" name="Picture 4">
            <a:extLst>
              <a:ext uri="{FF2B5EF4-FFF2-40B4-BE49-F238E27FC236}">
                <a16:creationId xmlns:a16="http://schemas.microsoft.com/office/drawing/2014/main" id="{C4495383-A230-4041-A6B5-71CE67710B79}"/>
              </a:ext>
            </a:extLst>
          </p:cNvPr>
          <p:cNvPicPr/>
          <p:nvPr/>
        </p:nvPicPr>
        <p:blipFill rotWithShape="1">
          <a:blip r:embed="rId3"/>
          <a:srcRect l="3302" r="1" b="1"/>
          <a:stretch/>
        </p:blipFill>
        <p:spPr>
          <a:xfrm>
            <a:off x="6096000" y="1304925"/>
            <a:ext cx="5858827" cy="4093680"/>
          </a:xfrm>
          <a:prstGeom prst="rect">
            <a:avLst/>
          </a:prstGeom>
        </p:spPr>
      </p:pic>
      <p:sp>
        <p:nvSpPr>
          <p:cNvPr id="6" name="Rectangle 5">
            <a:extLst>
              <a:ext uri="{FF2B5EF4-FFF2-40B4-BE49-F238E27FC236}">
                <a16:creationId xmlns:a16="http://schemas.microsoft.com/office/drawing/2014/main" id="{965C36E6-F081-488C-A50D-B0EBA75F6CB8}"/>
              </a:ext>
            </a:extLst>
          </p:cNvPr>
          <p:cNvSpPr/>
          <p:nvPr/>
        </p:nvSpPr>
        <p:spPr>
          <a:xfrm>
            <a:off x="6276400" y="5720874"/>
            <a:ext cx="5498025" cy="535531"/>
          </a:xfrm>
          <a:prstGeom prst="rect">
            <a:avLst/>
          </a:prstGeom>
        </p:spPr>
        <p:txBody>
          <a:bodyPr wrap="square">
            <a:spAutoFit/>
          </a:bodyPr>
          <a:lstStyle/>
          <a:p>
            <a:pPr>
              <a:lnSpc>
                <a:spcPct val="90000"/>
              </a:lnSpc>
              <a:spcAft>
                <a:spcPts val="600"/>
              </a:spcAft>
            </a:pPr>
            <a:r>
              <a:rPr lang="en-US" sz="1600" dirty="0"/>
              <a:t>Workforce participation refers to the share of the working age population who are either in a job or actively looking for one</a:t>
            </a:r>
          </a:p>
        </p:txBody>
      </p:sp>
      <p:sp>
        <p:nvSpPr>
          <p:cNvPr id="7" name="Rectangle 6">
            <a:extLst>
              <a:ext uri="{FF2B5EF4-FFF2-40B4-BE49-F238E27FC236}">
                <a16:creationId xmlns:a16="http://schemas.microsoft.com/office/drawing/2014/main" id="{4B749017-0064-44CA-8EA4-4BA4B8DB1FBC}"/>
              </a:ext>
            </a:extLst>
          </p:cNvPr>
          <p:cNvSpPr/>
          <p:nvPr/>
        </p:nvSpPr>
        <p:spPr>
          <a:xfrm>
            <a:off x="6585775" y="388421"/>
            <a:ext cx="4988053" cy="916504"/>
          </a:xfrm>
          <a:prstGeom prst="rect">
            <a:avLst/>
          </a:prstGeom>
        </p:spPr>
        <p:txBody>
          <a:bodyPr vert="horz" lIns="91440" tIns="45720" rIns="91440" bIns="45720" rtlCol="0" anchor="ctr">
            <a:normAutofit/>
          </a:bodyPr>
          <a:lstStyle/>
          <a:p>
            <a:pPr>
              <a:lnSpc>
                <a:spcPct val="90000"/>
              </a:lnSpc>
              <a:spcBef>
                <a:spcPct val="0"/>
              </a:spcBef>
              <a:spcAft>
                <a:spcPts val="800"/>
              </a:spcAft>
            </a:pPr>
            <a:r>
              <a:rPr lang="en-US" sz="2400" b="1" dirty="0">
                <a:latin typeface="+mj-lt"/>
                <a:ea typeface="+mj-ea"/>
                <a:cs typeface="+mj-cs"/>
              </a:rPr>
              <a:t>Participation rate (</a:t>
            </a:r>
            <a:r>
              <a:rPr lang="en-US" sz="2400" b="1" dirty="0">
                <a:solidFill>
                  <a:srgbClr val="FFFFFF"/>
                </a:solidFill>
              </a:rPr>
              <a:t>aged 15-64)</a:t>
            </a:r>
            <a:endParaRPr lang="en-US" sz="2400" b="1" dirty="0">
              <a:effectLst/>
              <a:latin typeface="+mj-lt"/>
              <a:ea typeface="+mj-ea"/>
              <a:cs typeface="+mj-cs"/>
            </a:endParaRPr>
          </a:p>
        </p:txBody>
      </p:sp>
    </p:spTree>
    <p:extLst>
      <p:ext uri="{BB962C8B-B14F-4D97-AF65-F5344CB8AC3E}">
        <p14:creationId xmlns:p14="http://schemas.microsoft.com/office/powerpoint/2010/main" val="1619211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4" name="Rectangle 14">
            <a:extLst>
              <a:ext uri="{FF2B5EF4-FFF2-40B4-BE49-F238E27FC236}">
                <a16:creationId xmlns:a16="http://schemas.microsoft.com/office/drawing/2014/main" id="{4D2B9ADA-8519-4525-AF7F-1C919F3CF5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44930BCE-0DB9-4883-A330-3BF95F134C07}"/>
              </a:ext>
            </a:extLst>
          </p:cNvPr>
          <p:cNvSpPr>
            <a:spLocks noGrp="1"/>
          </p:cNvSpPr>
          <p:nvPr>
            <p:ph type="title"/>
          </p:nvPr>
        </p:nvSpPr>
        <p:spPr>
          <a:xfrm>
            <a:off x="400064" y="375636"/>
            <a:ext cx="4147295" cy="1714500"/>
          </a:xfrm>
        </p:spPr>
        <p:txBody>
          <a:bodyPr vert="horz" lIns="91440" tIns="45720" rIns="91440" bIns="45720" rtlCol="0" anchor="ctr">
            <a:normAutofit fontScale="90000"/>
          </a:bodyPr>
          <a:lstStyle/>
          <a:p>
            <a:pPr marL="0"/>
            <a:br>
              <a:rPr lang="en-US" sz="2800" kern="1200" dirty="0">
                <a:solidFill>
                  <a:schemeClr val="tx1"/>
                </a:solidFill>
                <a:latin typeface="+mj-lt"/>
                <a:ea typeface="+mj-ea"/>
                <a:cs typeface="+mj-cs"/>
              </a:rPr>
            </a:br>
            <a:r>
              <a:rPr lang="en-US" sz="3100" b="1" dirty="0"/>
              <a:t>Employment to population </a:t>
            </a:r>
            <a:br>
              <a:rPr lang="en-US" sz="3100" b="1" dirty="0"/>
            </a:br>
            <a:r>
              <a:rPr lang="en-US" sz="3100" b="1" dirty="0"/>
              <a:t> ratio vs Participation rate</a:t>
            </a:r>
            <a:br>
              <a:rPr lang="en-US" sz="3100" b="1" dirty="0"/>
            </a:br>
            <a:r>
              <a:rPr lang="en-US" sz="3100" b="1" dirty="0"/>
              <a:t>(aged 15-64)</a:t>
            </a:r>
            <a:br>
              <a:rPr lang="en-US" sz="900" dirty="0"/>
            </a:br>
            <a:br>
              <a:rPr lang="en-US" sz="900" b="1" kern="1200" dirty="0">
                <a:solidFill>
                  <a:schemeClr val="tx1"/>
                </a:solidFill>
                <a:latin typeface="+mj-lt"/>
                <a:ea typeface="+mj-ea"/>
                <a:cs typeface="+mj-cs"/>
              </a:rPr>
            </a:br>
            <a:br>
              <a:rPr lang="en-US" sz="900" kern="1200" dirty="0">
                <a:solidFill>
                  <a:schemeClr val="tx1"/>
                </a:solidFill>
                <a:latin typeface="+mj-lt"/>
                <a:ea typeface="+mj-ea"/>
                <a:cs typeface="+mj-cs"/>
              </a:rPr>
            </a:br>
            <a:r>
              <a:rPr lang="en-US" sz="900" b="1" kern="1200" dirty="0">
                <a:solidFill>
                  <a:schemeClr val="tx1"/>
                </a:solidFill>
                <a:latin typeface="+mj-lt"/>
                <a:ea typeface="+mj-ea"/>
                <a:cs typeface="+mj-cs"/>
              </a:rPr>
              <a:t> </a:t>
            </a:r>
            <a:br>
              <a:rPr lang="en-US" sz="900" kern="1200" dirty="0">
                <a:solidFill>
                  <a:schemeClr val="tx1"/>
                </a:solidFill>
                <a:latin typeface="+mj-lt"/>
                <a:ea typeface="+mj-ea"/>
                <a:cs typeface="+mj-cs"/>
              </a:rPr>
            </a:br>
            <a:endParaRPr lang="en-US" sz="900" kern="1200" dirty="0">
              <a:solidFill>
                <a:schemeClr val="tx1"/>
              </a:solidFill>
              <a:latin typeface="+mj-lt"/>
              <a:ea typeface="+mj-ea"/>
              <a:cs typeface="+mj-cs"/>
            </a:endParaRPr>
          </a:p>
        </p:txBody>
      </p:sp>
      <p:cxnSp>
        <p:nvCxnSpPr>
          <p:cNvPr id="25" name="Straight Connector 16">
            <a:extLst>
              <a:ext uri="{FF2B5EF4-FFF2-40B4-BE49-F238E27FC236}">
                <a16:creationId xmlns:a16="http://schemas.microsoft.com/office/drawing/2014/main" id="{AF5191F1-A1C8-4AEE-8007-DF304E42B1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47363" y="516155"/>
            <a:ext cx="0" cy="13716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C8CE3B04-9E8A-4DC2-809F-B3F8B4540C58}"/>
              </a:ext>
            </a:extLst>
          </p:cNvPr>
          <p:cNvSpPr>
            <a:spLocks noGrp="1"/>
          </p:cNvSpPr>
          <p:nvPr>
            <p:ph sz="half" idx="1"/>
          </p:nvPr>
        </p:nvSpPr>
        <p:spPr>
          <a:xfrm>
            <a:off x="4793019" y="374904"/>
            <a:ext cx="6725232" cy="1512851"/>
          </a:xfrm>
        </p:spPr>
        <p:txBody>
          <a:bodyPr vert="horz" lIns="91440" tIns="45720" rIns="91440" bIns="45720" rtlCol="0" anchor="ctr">
            <a:normAutofit/>
          </a:bodyPr>
          <a:lstStyle/>
          <a:p>
            <a:pPr marL="0" indent="0">
              <a:buNone/>
            </a:pPr>
            <a:r>
              <a:rPr lang="en-US" sz="1600" dirty="0"/>
              <a:t>R-squared indicates a positive relationship between employment to population ratio and participation rate .</a:t>
            </a:r>
            <a:endParaRPr lang="en-US" sz="1700" dirty="0"/>
          </a:p>
        </p:txBody>
      </p:sp>
      <p:pic>
        <p:nvPicPr>
          <p:cNvPr id="5" name="Content Placeholder 4">
            <a:extLst>
              <a:ext uri="{FF2B5EF4-FFF2-40B4-BE49-F238E27FC236}">
                <a16:creationId xmlns:a16="http://schemas.microsoft.com/office/drawing/2014/main" id="{5D8903BC-C30E-4A7D-8D8F-4BFA4AF9521F}"/>
              </a:ext>
            </a:extLst>
          </p:cNvPr>
          <p:cNvPicPr>
            <a:picLocks/>
          </p:cNvPicPr>
          <p:nvPr/>
        </p:nvPicPr>
        <p:blipFill rotWithShape="1">
          <a:blip r:embed="rId2"/>
          <a:srcRect l="6152" r="5" b="5"/>
          <a:stretch/>
        </p:blipFill>
        <p:spPr>
          <a:xfrm>
            <a:off x="275216" y="2273733"/>
            <a:ext cx="4345324" cy="4208631"/>
          </a:xfrm>
          <a:prstGeom prst="rect">
            <a:avLst/>
          </a:prstGeom>
        </p:spPr>
      </p:pic>
      <p:pic>
        <p:nvPicPr>
          <p:cNvPr id="6" name="Content Placeholder 5">
            <a:extLst>
              <a:ext uri="{FF2B5EF4-FFF2-40B4-BE49-F238E27FC236}">
                <a16:creationId xmlns:a16="http://schemas.microsoft.com/office/drawing/2014/main" id="{A5664392-7761-4593-894B-B02406D00197}"/>
              </a:ext>
            </a:extLst>
          </p:cNvPr>
          <p:cNvPicPr>
            <a:picLocks noGrp="1"/>
          </p:cNvPicPr>
          <p:nvPr>
            <p:ph sz="half" idx="2"/>
          </p:nvPr>
        </p:nvPicPr>
        <p:blipFill rotWithShape="1">
          <a:blip r:embed="rId3"/>
          <a:srcRect r="-2" b="5045"/>
          <a:stretch/>
        </p:blipFill>
        <p:spPr>
          <a:xfrm>
            <a:off x="4620540" y="2276856"/>
            <a:ext cx="7466686" cy="4205508"/>
          </a:xfrm>
          <a:prstGeom prst="rect">
            <a:avLst/>
          </a:prstGeom>
        </p:spPr>
      </p:pic>
      <p:sp>
        <p:nvSpPr>
          <p:cNvPr id="9" name="TextBox 8">
            <a:extLst>
              <a:ext uri="{FF2B5EF4-FFF2-40B4-BE49-F238E27FC236}">
                <a16:creationId xmlns:a16="http://schemas.microsoft.com/office/drawing/2014/main" id="{EF5E38D0-8D4C-4FE8-969F-70C978A9C678}"/>
              </a:ext>
            </a:extLst>
          </p:cNvPr>
          <p:cNvSpPr txBox="1"/>
          <p:nvPr/>
        </p:nvSpPr>
        <p:spPr>
          <a:xfrm flipH="1">
            <a:off x="7664453" y="3659642"/>
            <a:ext cx="1719243" cy="369332"/>
          </a:xfrm>
          <a:prstGeom prst="rect">
            <a:avLst/>
          </a:prstGeom>
          <a:noFill/>
        </p:spPr>
        <p:txBody>
          <a:bodyPr wrap="square" rtlCol="0">
            <a:spAutoFit/>
          </a:bodyPr>
          <a:lstStyle/>
          <a:p>
            <a:r>
              <a:rPr lang="en-AU" i="1"/>
              <a:t>R</a:t>
            </a:r>
            <a:r>
              <a:rPr lang="en-AU" i="1" baseline="30000"/>
              <a:t>2  </a:t>
            </a:r>
            <a:r>
              <a:rPr lang="en-AU" i="1"/>
              <a:t>= </a:t>
            </a:r>
            <a:r>
              <a:rPr lang="en-US" i="1"/>
              <a:t>0.949269</a:t>
            </a:r>
            <a:endParaRPr lang="en-AU" dirty="0"/>
          </a:p>
        </p:txBody>
      </p:sp>
      <p:sp>
        <p:nvSpPr>
          <p:cNvPr id="16" name="Rectangle 15">
            <a:extLst>
              <a:ext uri="{FF2B5EF4-FFF2-40B4-BE49-F238E27FC236}">
                <a16:creationId xmlns:a16="http://schemas.microsoft.com/office/drawing/2014/main" id="{B96130AA-E25C-40FA-9305-4951397D13A6}"/>
              </a:ext>
            </a:extLst>
          </p:cNvPr>
          <p:cNvSpPr/>
          <p:nvPr/>
        </p:nvSpPr>
        <p:spPr>
          <a:xfrm rot="10800000" flipV="1">
            <a:off x="7324077" y="3590167"/>
            <a:ext cx="1811044" cy="369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i="1" dirty="0">
                <a:solidFill>
                  <a:schemeClr val="bg1"/>
                </a:solidFill>
              </a:rPr>
              <a:t>R</a:t>
            </a:r>
            <a:r>
              <a:rPr lang="en-AU" i="1" baseline="30000" dirty="0">
                <a:solidFill>
                  <a:schemeClr val="bg1"/>
                </a:solidFill>
              </a:rPr>
              <a:t>2  </a:t>
            </a:r>
            <a:r>
              <a:rPr lang="en-AU" i="1" dirty="0">
                <a:solidFill>
                  <a:schemeClr val="bg1"/>
                </a:solidFill>
              </a:rPr>
              <a:t>= </a:t>
            </a:r>
            <a:r>
              <a:rPr lang="en-US" i="1" dirty="0">
                <a:solidFill>
                  <a:schemeClr val="bg1"/>
                </a:solidFill>
              </a:rPr>
              <a:t>0.949269</a:t>
            </a:r>
            <a:endParaRPr lang="en-AU" dirty="0">
              <a:solidFill>
                <a:schemeClr val="bg1"/>
              </a:solidFill>
            </a:endParaRPr>
          </a:p>
        </p:txBody>
      </p:sp>
    </p:spTree>
    <p:extLst>
      <p:ext uri="{BB962C8B-B14F-4D97-AF65-F5344CB8AC3E}">
        <p14:creationId xmlns:p14="http://schemas.microsoft.com/office/powerpoint/2010/main" val="4056525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226" name="Group 140">
            <a:extLst>
              <a:ext uri="{FF2B5EF4-FFF2-40B4-BE49-F238E27FC236}">
                <a16:creationId xmlns:a16="http://schemas.microsoft.com/office/drawing/2014/main" id="{AB2FAF3C-F36A-4612-B00B-E737FEB1E0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42" name="Freeform 5">
              <a:extLst>
                <a:ext uri="{FF2B5EF4-FFF2-40B4-BE49-F238E27FC236}">
                  <a16:creationId xmlns:a16="http://schemas.microsoft.com/office/drawing/2014/main" id="{23420AEB-7D6F-4338-9CD8-7B96376170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27" name="Freeform 6">
              <a:extLst>
                <a:ext uri="{FF2B5EF4-FFF2-40B4-BE49-F238E27FC236}">
                  <a16:creationId xmlns:a16="http://schemas.microsoft.com/office/drawing/2014/main" id="{9551E9D5-67C0-42B0-9796-909C1B9DF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Freeform 7">
              <a:extLst>
                <a:ext uri="{FF2B5EF4-FFF2-40B4-BE49-F238E27FC236}">
                  <a16:creationId xmlns:a16="http://schemas.microsoft.com/office/drawing/2014/main" id="{9CB4C9E0-236E-426D-88FB-50ACF81BC9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Freeform 8">
              <a:extLst>
                <a:ext uri="{FF2B5EF4-FFF2-40B4-BE49-F238E27FC236}">
                  <a16:creationId xmlns:a16="http://schemas.microsoft.com/office/drawing/2014/main" id="{1A11A9AC-1E25-429F-A3A8-67DED3DF45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9">
              <a:extLst>
                <a:ext uri="{FF2B5EF4-FFF2-40B4-BE49-F238E27FC236}">
                  <a16:creationId xmlns:a16="http://schemas.microsoft.com/office/drawing/2014/main" id="{66E126C4-E1AC-4DDC-87CB-5D8B4605C8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10">
              <a:extLst>
                <a:ext uri="{FF2B5EF4-FFF2-40B4-BE49-F238E27FC236}">
                  <a16:creationId xmlns:a16="http://schemas.microsoft.com/office/drawing/2014/main" id="{B1DE6C75-DCE1-4942-8E8D-ECA1D1773C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Freeform 11">
              <a:extLst>
                <a:ext uri="{FF2B5EF4-FFF2-40B4-BE49-F238E27FC236}">
                  <a16:creationId xmlns:a16="http://schemas.microsoft.com/office/drawing/2014/main" id="{F5459AD3-234D-4C3B-BD9C-92B3377BDB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Freeform 12">
              <a:extLst>
                <a:ext uri="{FF2B5EF4-FFF2-40B4-BE49-F238E27FC236}">
                  <a16:creationId xmlns:a16="http://schemas.microsoft.com/office/drawing/2014/main" id="{5593DA70-95B1-425C-BF35-F923099D6F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Freeform 13">
              <a:extLst>
                <a:ext uri="{FF2B5EF4-FFF2-40B4-BE49-F238E27FC236}">
                  <a16:creationId xmlns:a16="http://schemas.microsoft.com/office/drawing/2014/main" id="{0514C5B5-A5F4-4421-879B-17D39CA644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Freeform 14">
              <a:extLst>
                <a:ext uri="{FF2B5EF4-FFF2-40B4-BE49-F238E27FC236}">
                  <a16:creationId xmlns:a16="http://schemas.microsoft.com/office/drawing/2014/main" id="{E165685F-E0CE-4CA0-9ECE-F8AE4F3D5E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Freeform 15">
              <a:extLst>
                <a:ext uri="{FF2B5EF4-FFF2-40B4-BE49-F238E27FC236}">
                  <a16:creationId xmlns:a16="http://schemas.microsoft.com/office/drawing/2014/main" id="{C556BC16-0C87-4FD9-A109-F5AB2056C5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DD9A975C-A4CA-4A81-8CA9-BF5A2995F0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17">
              <a:extLst>
                <a:ext uri="{FF2B5EF4-FFF2-40B4-BE49-F238E27FC236}">
                  <a16:creationId xmlns:a16="http://schemas.microsoft.com/office/drawing/2014/main" id="{5B9767C7-72DF-4C7F-8A04-C8D67B7156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18">
              <a:extLst>
                <a:ext uri="{FF2B5EF4-FFF2-40B4-BE49-F238E27FC236}">
                  <a16:creationId xmlns:a16="http://schemas.microsoft.com/office/drawing/2014/main" id="{693F6BB9-0055-42AC-8866-E65D927550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19">
              <a:extLst>
                <a:ext uri="{FF2B5EF4-FFF2-40B4-BE49-F238E27FC236}">
                  <a16:creationId xmlns:a16="http://schemas.microsoft.com/office/drawing/2014/main" id="{BA9A3435-1B30-4618-BB50-E0369BD075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20">
              <a:extLst>
                <a:ext uri="{FF2B5EF4-FFF2-40B4-BE49-F238E27FC236}">
                  <a16:creationId xmlns:a16="http://schemas.microsoft.com/office/drawing/2014/main" id="{2D60252F-2011-4924-81EC-B25F50634C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21">
              <a:extLst>
                <a:ext uri="{FF2B5EF4-FFF2-40B4-BE49-F238E27FC236}">
                  <a16:creationId xmlns:a16="http://schemas.microsoft.com/office/drawing/2014/main" id="{850B7881-58E3-4C9F-9ADB-04F92D4C4D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22">
              <a:extLst>
                <a:ext uri="{FF2B5EF4-FFF2-40B4-BE49-F238E27FC236}">
                  <a16:creationId xmlns:a16="http://schemas.microsoft.com/office/drawing/2014/main" id="{FA90BB2F-2D4A-40BD-90CE-5CF30EC8D4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23">
              <a:extLst>
                <a:ext uri="{FF2B5EF4-FFF2-40B4-BE49-F238E27FC236}">
                  <a16:creationId xmlns:a16="http://schemas.microsoft.com/office/drawing/2014/main" id="{4DA0AE8C-7215-4A64-B19F-3F0F3E6A6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62" name="Isosceles Triangle 39">
            <a:extLst>
              <a:ext uri="{FF2B5EF4-FFF2-40B4-BE49-F238E27FC236}">
                <a16:creationId xmlns:a16="http://schemas.microsoft.com/office/drawing/2014/main" id="{D8DAE7B8-0656-422E-9515-E10952688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4386808"/>
            <a:ext cx="407233" cy="351063"/>
          </a:xfrm>
          <a:prstGeom prst="triangle">
            <a:avLst/>
          </a:prstGeom>
          <a:solidFill>
            <a:srgbClr val="0DD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7403B9-4BE1-4345-B53F-C462C415515A}"/>
              </a:ext>
            </a:extLst>
          </p:cNvPr>
          <p:cNvSpPr txBox="1"/>
          <p:nvPr/>
        </p:nvSpPr>
        <p:spPr>
          <a:xfrm>
            <a:off x="2048256" y="4617720"/>
            <a:ext cx="8083296" cy="941832"/>
          </a:xfrm>
          <a:prstGeom prst="rect">
            <a:avLst/>
          </a:prstGeom>
          <a:effectLst>
            <a:outerShdw blurRad="50800" dist="38100" dir="16200000"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4000" b="1" dirty="0">
                <a:solidFill>
                  <a:srgbClr val="0070C0"/>
                </a:solidFill>
                <a:latin typeface="+mj-lt"/>
                <a:ea typeface="+mj-ea"/>
                <a:cs typeface="+mj-cs"/>
              </a:rPr>
              <a:t>Participation rate /Gender</a:t>
            </a:r>
          </a:p>
        </p:txBody>
      </p:sp>
      <p:sp>
        <p:nvSpPr>
          <p:cNvPr id="164" name="Rectangle 163">
            <a:extLst>
              <a:ext uri="{FF2B5EF4-FFF2-40B4-BE49-F238E27FC236}">
                <a16:creationId xmlns:a16="http://schemas.microsoft.com/office/drawing/2014/main" id="{A363DA99-BE95-4C06-82AA-917ED6556B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2847" y="954593"/>
            <a:ext cx="6086306" cy="3432215"/>
          </a:xfrm>
          <a:prstGeom prst="rect">
            <a:avLst/>
          </a:prstGeom>
          <a:solidFill>
            <a:schemeClr val="bg1"/>
          </a:solidFill>
          <a:ln w="19050">
            <a:solidFill>
              <a:srgbClr val="0DD5F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Image result for participation rate animated images">
            <a:extLst>
              <a:ext uri="{FF2B5EF4-FFF2-40B4-BE49-F238E27FC236}">
                <a16:creationId xmlns:a16="http://schemas.microsoft.com/office/drawing/2014/main" id="{F3EB6941-F374-4B11-B317-DD02A83E78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139" r="1" b="14604"/>
          <a:stretch/>
        </p:blipFill>
        <p:spPr bwMode="auto">
          <a:xfrm>
            <a:off x="3218688" y="1124712"/>
            <a:ext cx="5760720" cy="3099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051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67170B1-15B8-438D-BC2A-C2894BE26ACD}"/>
              </a:ext>
            </a:extLst>
          </p:cNvPr>
          <p:cNvSpPr txBox="1"/>
          <p:nvPr/>
        </p:nvSpPr>
        <p:spPr>
          <a:xfrm>
            <a:off x="699713" y="248038"/>
            <a:ext cx="9339637"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rgbClr val="FFFFFF"/>
                </a:solidFill>
                <a:latin typeface="+mj-lt"/>
                <a:ea typeface="+mj-ea"/>
                <a:cs typeface="+mj-cs"/>
              </a:rPr>
              <a:t>Participation rate, Seasonally adjusted</a:t>
            </a:r>
          </a:p>
          <a:p>
            <a:pPr>
              <a:lnSpc>
                <a:spcPct val="90000"/>
              </a:lnSpc>
              <a:spcBef>
                <a:spcPct val="0"/>
              </a:spcBef>
              <a:spcAft>
                <a:spcPts val="600"/>
              </a:spcAft>
            </a:pPr>
            <a:endParaRPr lang="en-US" sz="3400" kern="1200" dirty="0">
              <a:solidFill>
                <a:srgbClr val="FFFFFF"/>
              </a:solidFill>
              <a:latin typeface="+mj-lt"/>
              <a:ea typeface="+mj-ea"/>
              <a:cs typeface="+mj-cs"/>
            </a:endParaRPr>
          </a:p>
        </p:txBody>
      </p:sp>
      <p:pic>
        <p:nvPicPr>
          <p:cNvPr id="2" name="Picture 1">
            <a:extLst>
              <a:ext uri="{FF2B5EF4-FFF2-40B4-BE49-F238E27FC236}">
                <a16:creationId xmlns:a16="http://schemas.microsoft.com/office/drawing/2014/main" id="{86DE29D0-B0D9-47EB-9386-5754C3DB428B}"/>
              </a:ext>
            </a:extLst>
          </p:cNvPr>
          <p:cNvPicPr>
            <a:picLocks noChangeAspect="1"/>
          </p:cNvPicPr>
          <p:nvPr/>
        </p:nvPicPr>
        <p:blipFill>
          <a:blip r:embed="rId2"/>
          <a:stretch>
            <a:fillRect/>
          </a:stretch>
        </p:blipFill>
        <p:spPr>
          <a:xfrm>
            <a:off x="1334332" y="1966293"/>
            <a:ext cx="9523335" cy="4452160"/>
          </a:xfrm>
          <a:prstGeom prst="rect">
            <a:avLst/>
          </a:prstGeom>
        </p:spPr>
      </p:pic>
    </p:spTree>
    <p:extLst>
      <p:ext uri="{BB962C8B-B14F-4D97-AF65-F5344CB8AC3E}">
        <p14:creationId xmlns:p14="http://schemas.microsoft.com/office/powerpoint/2010/main" val="43155663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74450C9-557D-4BC0-8494-FFFBCD03C046}"/>
              </a:ext>
            </a:extLst>
          </p:cNvPr>
          <p:cNvSpPr txBox="1"/>
          <p:nvPr/>
        </p:nvSpPr>
        <p:spPr>
          <a:xfrm>
            <a:off x="699713" y="248038"/>
            <a:ext cx="7063721" cy="1159200"/>
          </a:xfrm>
          <a:prstGeom prst="ellipse">
            <a:avLst/>
          </a:prstGeom>
        </p:spPr>
        <p:txBody>
          <a:bodyPr vert="horz" lIns="91440" tIns="45720" rIns="91440" bIns="45720" rtlCol="0" anchor="ctr">
            <a:normAutofit/>
          </a:bodyPr>
          <a:lstStyle/>
          <a:p>
            <a:pPr>
              <a:lnSpc>
                <a:spcPct val="90000"/>
              </a:lnSpc>
              <a:spcBef>
                <a:spcPct val="0"/>
              </a:spcBef>
              <a:spcAft>
                <a:spcPts val="600"/>
              </a:spcAft>
            </a:pPr>
            <a:r>
              <a:rPr lang="en-US" sz="2500" kern="1200">
                <a:solidFill>
                  <a:srgbClr val="FFFFFF"/>
                </a:solidFill>
                <a:latin typeface="+mj-lt"/>
                <a:ea typeface="+mj-ea"/>
                <a:cs typeface="+mj-cs"/>
              </a:rPr>
              <a:t>Participation rate based on gender</a:t>
            </a:r>
          </a:p>
        </p:txBody>
      </p:sp>
      <p:pic>
        <p:nvPicPr>
          <p:cNvPr id="2" name="Picture 1">
            <a:extLst>
              <a:ext uri="{FF2B5EF4-FFF2-40B4-BE49-F238E27FC236}">
                <a16:creationId xmlns:a16="http://schemas.microsoft.com/office/drawing/2014/main" id="{646457FF-F854-471F-95CC-2A0E9A12C968}"/>
              </a:ext>
            </a:extLst>
          </p:cNvPr>
          <p:cNvPicPr>
            <a:picLocks noChangeAspect="1"/>
          </p:cNvPicPr>
          <p:nvPr/>
        </p:nvPicPr>
        <p:blipFill>
          <a:blip r:embed="rId2"/>
          <a:stretch>
            <a:fillRect/>
          </a:stretch>
        </p:blipFill>
        <p:spPr>
          <a:xfrm>
            <a:off x="731952" y="1966293"/>
            <a:ext cx="10728094" cy="4452160"/>
          </a:xfrm>
          <a:prstGeom prst="rect">
            <a:avLst/>
          </a:prstGeom>
        </p:spPr>
      </p:pic>
      <p:sp>
        <p:nvSpPr>
          <p:cNvPr id="4" name="TextBox 3">
            <a:extLst>
              <a:ext uri="{FF2B5EF4-FFF2-40B4-BE49-F238E27FC236}">
                <a16:creationId xmlns:a16="http://schemas.microsoft.com/office/drawing/2014/main" id="{F43DA791-9316-4E09-B780-DB741970F7F8}"/>
              </a:ext>
            </a:extLst>
          </p:cNvPr>
          <p:cNvSpPr txBox="1"/>
          <p:nvPr/>
        </p:nvSpPr>
        <p:spPr>
          <a:xfrm>
            <a:off x="4038600" y="4884873"/>
            <a:ext cx="7188199" cy="1292090"/>
          </a:xfrm>
          <a:prstGeom prst="rect">
            <a:avLst/>
          </a:prstGeom>
        </p:spPr>
        <p:txBody>
          <a:bodyPr vert="horz" lIns="91440" tIns="45720" rIns="91440" bIns="45720" rtlCol="0">
            <a:normAutofit/>
          </a:bodyPr>
          <a:lstStyle/>
          <a:p>
            <a:pPr>
              <a:lnSpc>
                <a:spcPct val="90000"/>
              </a:lnSpc>
              <a:spcAft>
                <a:spcPts val="600"/>
              </a:spcAft>
            </a:pPr>
            <a:endParaRPr lang="en-US" sz="1700" dirty="0"/>
          </a:p>
        </p:txBody>
      </p:sp>
    </p:spTree>
    <p:extLst>
      <p:ext uri="{BB962C8B-B14F-4D97-AF65-F5344CB8AC3E}">
        <p14:creationId xmlns:p14="http://schemas.microsoft.com/office/powerpoint/2010/main" val="171033129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177" name="Rectangle 70">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extBox 1">
            <a:extLst>
              <a:ext uri="{FF2B5EF4-FFF2-40B4-BE49-F238E27FC236}">
                <a16:creationId xmlns:a16="http://schemas.microsoft.com/office/drawing/2014/main" id="{E34FEBE2-5255-423D-94C4-05CF62D85A36}"/>
              </a:ext>
            </a:extLst>
          </p:cNvPr>
          <p:cNvSpPr txBox="1"/>
          <p:nvPr/>
        </p:nvSpPr>
        <p:spPr>
          <a:xfrm>
            <a:off x="8082895" y="1417320"/>
            <a:ext cx="3322317" cy="3638550"/>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4400" b="1" kern="1200" dirty="0">
                <a:solidFill>
                  <a:schemeClr val="tx1"/>
                </a:solidFill>
                <a:latin typeface="+mj-lt"/>
                <a:ea typeface="+mj-ea"/>
                <a:cs typeface="+mj-cs"/>
              </a:rPr>
              <a:t>Changes in Australian Population vs Average total hours worked </a:t>
            </a:r>
            <a:endParaRPr lang="en-US" sz="4400" kern="1200" dirty="0">
              <a:solidFill>
                <a:schemeClr val="tx1"/>
              </a:solidFill>
              <a:latin typeface="+mj-lt"/>
              <a:ea typeface="+mj-ea"/>
              <a:cs typeface="+mj-cs"/>
            </a:endParaRPr>
          </a:p>
        </p:txBody>
      </p:sp>
      <p:pic>
        <p:nvPicPr>
          <p:cNvPr id="7170" name="Picture 2" descr="Image result for hours worked">
            <a:extLst>
              <a:ext uri="{FF2B5EF4-FFF2-40B4-BE49-F238E27FC236}">
                <a16:creationId xmlns:a16="http://schemas.microsoft.com/office/drawing/2014/main" id="{42F2D431-07E6-4760-B07F-7951AC0273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6280" y="1200345"/>
            <a:ext cx="6436548" cy="4457309"/>
          </a:xfrm>
          <a:prstGeom prst="rect">
            <a:avLst/>
          </a:prstGeom>
          <a:noFill/>
          <a:extLst>
            <a:ext uri="{909E8E84-426E-40DD-AFC4-6F175D3DCCD1}">
              <a14:hiddenFill xmlns:a14="http://schemas.microsoft.com/office/drawing/2010/main">
                <a:solidFill>
                  <a:srgbClr val="FFFFFF"/>
                </a:solidFill>
              </a14:hiddenFill>
            </a:ext>
          </a:extLst>
        </p:spPr>
      </p:pic>
      <p:cxnSp>
        <p:nvCxnSpPr>
          <p:cNvPr id="7178" name="Straight Connector 72">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786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471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3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83F8454-D361-455C-8327-FDD56BEDD5A4}"/>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b="1" kern="1200" dirty="0">
                <a:solidFill>
                  <a:srgbClr val="FFFFFF"/>
                </a:solidFill>
                <a:latin typeface="+mj-lt"/>
                <a:ea typeface="+mj-ea"/>
                <a:cs typeface="+mj-cs"/>
              </a:rPr>
              <a:t>Changes in Australia Population vs Average total hours worked compared to 2012</a:t>
            </a:r>
          </a:p>
        </p:txBody>
      </p:sp>
      <p:pic>
        <p:nvPicPr>
          <p:cNvPr id="2" name="Picture 1">
            <a:extLst>
              <a:ext uri="{FF2B5EF4-FFF2-40B4-BE49-F238E27FC236}">
                <a16:creationId xmlns:a16="http://schemas.microsoft.com/office/drawing/2014/main" id="{F66211E1-2239-4979-9359-36F6D47F93B1}"/>
              </a:ext>
            </a:extLst>
          </p:cNvPr>
          <p:cNvPicPr>
            <a:picLocks noChangeAspect="1"/>
          </p:cNvPicPr>
          <p:nvPr/>
        </p:nvPicPr>
        <p:blipFill>
          <a:blip r:embed="rId2"/>
          <a:stretch>
            <a:fillRect/>
          </a:stretch>
        </p:blipFill>
        <p:spPr>
          <a:xfrm>
            <a:off x="904875" y="1966292"/>
            <a:ext cx="10125075" cy="4891707"/>
          </a:xfrm>
          <a:prstGeom prst="rect">
            <a:avLst/>
          </a:prstGeom>
        </p:spPr>
      </p:pic>
    </p:spTree>
    <p:extLst>
      <p:ext uri="{BB962C8B-B14F-4D97-AF65-F5344CB8AC3E}">
        <p14:creationId xmlns:p14="http://schemas.microsoft.com/office/powerpoint/2010/main" val="226440075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0">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1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 name="TextBox 2">
            <a:extLst>
              <a:ext uri="{FF2B5EF4-FFF2-40B4-BE49-F238E27FC236}">
                <a16:creationId xmlns:a16="http://schemas.microsoft.com/office/drawing/2014/main" id="{34A9B70B-F70B-43FE-AE59-6395BADFA5A2}"/>
              </a:ext>
            </a:extLst>
          </p:cNvPr>
          <p:cNvSpPr txBox="1"/>
          <p:nvPr/>
        </p:nvSpPr>
        <p:spPr>
          <a:xfrm>
            <a:off x="633736" y="507238"/>
            <a:ext cx="3624471" cy="384589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600" kern="1200">
                <a:solidFill>
                  <a:schemeClr val="bg1"/>
                </a:solidFill>
                <a:latin typeface="+mj-lt"/>
                <a:ea typeface="+mj-ea"/>
                <a:cs typeface="+mj-cs"/>
              </a:rPr>
              <a:t>Changes in average hours worked compared to 2012</a:t>
            </a:r>
          </a:p>
        </p:txBody>
      </p:sp>
      <p:pic>
        <p:nvPicPr>
          <p:cNvPr id="2" name="Picture 1">
            <a:extLst>
              <a:ext uri="{FF2B5EF4-FFF2-40B4-BE49-F238E27FC236}">
                <a16:creationId xmlns:a16="http://schemas.microsoft.com/office/drawing/2014/main" id="{F9692DF1-1A94-4E43-838A-9F116B2CAC1D}"/>
              </a:ext>
            </a:extLst>
          </p:cNvPr>
          <p:cNvPicPr>
            <a:picLocks noChangeAspect="1"/>
          </p:cNvPicPr>
          <p:nvPr/>
        </p:nvPicPr>
        <p:blipFill>
          <a:blip r:embed="rId2"/>
          <a:stretch>
            <a:fillRect/>
          </a:stretch>
        </p:blipFill>
        <p:spPr>
          <a:xfrm>
            <a:off x="4891943" y="1374850"/>
            <a:ext cx="6466569" cy="5014913"/>
          </a:xfrm>
          <a:prstGeom prst="rect">
            <a:avLst/>
          </a:prstGeom>
        </p:spPr>
      </p:pic>
      <p:sp>
        <p:nvSpPr>
          <p:cNvPr id="376" name="Graphic 212">
            <a:extLst>
              <a:ext uri="{FF2B5EF4-FFF2-40B4-BE49-F238E27FC236}">
                <a16:creationId xmlns:a16="http://schemas.microsoft.com/office/drawing/2014/main" id="{7FC918AD-C067-46DF-8F98-83352CB946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481489"/>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7" name="Graphic 212">
            <a:extLst>
              <a:ext uri="{FF2B5EF4-FFF2-40B4-BE49-F238E27FC236}">
                <a16:creationId xmlns:a16="http://schemas.microsoft.com/office/drawing/2014/main" id="{3C1473DD-4042-44F9-A962-71F52BAE3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481489"/>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78" name="Group 26">
            <a:extLst>
              <a:ext uri="{FF2B5EF4-FFF2-40B4-BE49-F238E27FC236}">
                <a16:creationId xmlns:a16="http://schemas.microsoft.com/office/drawing/2014/main" id="{EC86BE98-673F-469D-B15E-8B6305CE3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2945" y="1898890"/>
            <a:ext cx="1598829" cy="531293"/>
            <a:chOff x="6491531" y="1420258"/>
            <a:chExt cx="1598829" cy="531293"/>
          </a:xfrm>
          <a:solidFill>
            <a:schemeClr val="bg1"/>
          </a:solidFill>
        </p:grpSpPr>
        <p:grpSp>
          <p:nvGrpSpPr>
            <p:cNvPr id="28" name="Graphic 190">
              <a:extLst>
                <a:ext uri="{FF2B5EF4-FFF2-40B4-BE49-F238E27FC236}">
                  <a16:creationId xmlns:a16="http://schemas.microsoft.com/office/drawing/2014/main" id="{D60FC4AA-5A68-4DF2-BD89-67DB1098696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32" name="Freeform: Shape 31">
                <a:extLst>
                  <a:ext uri="{FF2B5EF4-FFF2-40B4-BE49-F238E27FC236}">
                    <a16:creationId xmlns:a16="http://schemas.microsoft.com/office/drawing/2014/main" id="{ACC71B55-3529-463E-B5AB-1011B95EF0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7C124C6-B221-427F-ACA6-DFAC5A160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9" name="Graphic 190">
              <a:extLst>
                <a:ext uri="{FF2B5EF4-FFF2-40B4-BE49-F238E27FC236}">
                  <a16:creationId xmlns:a16="http://schemas.microsoft.com/office/drawing/2014/main" id="{93B7F476-C9DD-4DD5-94E6-FD75C54126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30" name="Freeform: Shape 29">
                <a:extLst>
                  <a:ext uri="{FF2B5EF4-FFF2-40B4-BE49-F238E27FC236}">
                    <a16:creationId xmlns:a16="http://schemas.microsoft.com/office/drawing/2014/main" id="{CF04B155-0292-44AA-B2FB-2CD2612FAC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6E3AECF-0782-4578-957B-CDD69EDF6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grpSp>
        <p:nvGrpSpPr>
          <p:cNvPr id="35" name="Group 34">
            <a:extLst>
              <a:ext uri="{FF2B5EF4-FFF2-40B4-BE49-F238E27FC236}">
                <a16:creationId xmlns:a16="http://schemas.microsoft.com/office/drawing/2014/main" id="{F70AAE9F-D40D-4A06-A542-AB26D8AB98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6676" y="4575280"/>
            <a:ext cx="1781105" cy="1781136"/>
            <a:chOff x="10154385" y="4452524"/>
            <a:chExt cx="1443404" cy="1443428"/>
          </a:xfrm>
          <a:solidFill>
            <a:schemeClr val="bg1"/>
          </a:solidFill>
        </p:grpSpPr>
        <p:grpSp>
          <p:nvGrpSpPr>
            <p:cNvPr id="36" name="Graphic 4">
              <a:extLst>
                <a:ext uri="{FF2B5EF4-FFF2-40B4-BE49-F238E27FC236}">
                  <a16:creationId xmlns:a16="http://schemas.microsoft.com/office/drawing/2014/main" id="{E2BD3D1E-8A78-4CA8-A862-614FD75BD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07" name="Freeform: Shape 206">
                <a:extLst>
                  <a:ext uri="{FF2B5EF4-FFF2-40B4-BE49-F238E27FC236}">
                    <a16:creationId xmlns:a16="http://schemas.microsoft.com/office/drawing/2014/main" id="{27EF3C4D-D9EE-433E-A50B-6D1B1A4E1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FC4F4B86-B0F5-45AB-974A-ED0CF80380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1ABCCAB6-2C8F-45DC-A8D3-12AE864BC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B77B7A98-FF5E-4AE2-AA18-F9CD647D2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1BEEA99B-FA00-47DF-A8C6-42E565ACBA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9A3073AA-0C95-49D3-ABEB-360AC0DA7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ADDC6101-D1BA-45AD-975E-6D22FBBC8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7F7FF84E-A790-449D-A30F-A2B32897B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BFAC3AB9-2115-4ABC-8F2B-669140D4B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12209916-8238-47D3-8470-C3B6748DE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342C4170-32C9-45C4-9A3E-3B9DFBDAB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252EA0E9-92FF-4BC7-B847-6782E38D9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CC5C774B-5471-455E-9173-6114DFF3E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F8A27BFB-E943-4C45-BFA2-B1FB44802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E10E74B4-0649-4165-A42B-5188136CB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285DD857-084E-445B-9D21-3DDF484AE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858EAED4-7030-4F02-8735-86B2D41F0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FD206B85-4DBA-4A1C-BE5E-9AC09D3E85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A9828E4E-D18A-4EB3-AA0E-6A694BAA6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242BFF0C-9960-4037-8875-982CC6AB3B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FDC46289-4813-4C66-B74D-DA89EB5C7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DD12BBDD-E5E4-4866-BA7D-575AA15AF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CC7933B6-91C1-49F7-A1D2-E4C9264C7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80F77AE0-80D0-441D-8610-15A87072D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369F67A5-04FD-4DC3-B5FE-E293F1D8F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7D2FE5A5-00D9-4B46-B9C0-DF029A213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77863FE7-D2C9-4943-8569-6BF49B87C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A0020B1F-76BE-46B2-8D5F-A8BD90E97B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ABB9081A-5442-44FE-B224-BDBCB08C9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F93E179E-A593-4559-96EE-A0B232C5E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34DF0844-A707-4E91-9663-D229B49F5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C2450B49-EEBA-44E1-A402-CDDFAA21BC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A588BB7B-0B7E-44B5-BFD9-EA98377B0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69A29819-A120-4DE3-9885-6C9ABDEBF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5A47B4D1-A1E7-440C-9756-62F131998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6E37264B-D746-4A84-A8D8-C8BB60C5F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4A6A55C8-81FC-4BC1-8D9D-989098291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25BEED62-890A-4F76-8976-0806912852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CEDB6363-D238-497C-9F62-70C3794378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E8AE52A3-EEF4-4363-8348-F0193090B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42E43346-6294-4571-8009-00559220A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4C9FF21F-0A57-48BD-AFA2-812BDA4AE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CE44D1-4355-4EA0-85D9-46B2BD634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E05932D9-8C08-487C-BE8D-CE8D90DBE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1956F062-CFDF-41C0-BF81-910A59392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6EE30713-2557-4E2C-B23E-A4335296BD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13ADC1F-8ACA-4FC6-923D-A7D07F151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9516A6B3-73B6-4736-BAD3-1BA9B19BB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66C9B3A2-34F8-463A-8F26-2DB41BC48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D2681A1B-C5B4-4180-B839-F42F15609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09B73E73-CAF5-466C-B476-F442DA3F6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47DE2FFA-2AEC-4E3C-9BB5-0B4FA9B13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707A7E41-23E9-4C4C-8C40-86AC4A286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E0EEF3BF-23B8-4558-9496-3FBC0D450F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F23B0DE3-79D7-4B51-AA85-1D78E1D125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66A6C48D-B42A-4213-967E-3F0F31F36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460D8262-916E-4A41-9DA7-0416B07C1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BDA74C8E-A290-4214-9CDC-7C81E2D30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06F0FC8C-B053-49A4-85D1-D02E6ACC0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EF6E20D1-B75B-4109-9863-CDF7D7B9C4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CD825563-95D0-4AF8-B76F-C3D9E5B85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E4808768-DD68-41FD-B6C9-92A21F8568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5443C4E4-B94D-4A0F-91E2-EAEEE4333B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A7BE49C3-DF3E-40D7-AA79-31FF796D8E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296FD384-B102-4DC5-B7F8-C9CFCAFEF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761B0F50-29B0-4715-89EA-3D67D66E99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02EE7645-22B2-4AE6-BE83-268CF9FA9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0FCB045A-2D48-4F00-9BBE-AE4801A71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64C1897B-BBF3-4B8D-9EFD-B58FB97AD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8F33C9FF-51FD-4E01-A7D6-DA07904BC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1038A907-28E4-4AC5-A3DF-03B30DDB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E3BE620C-6DA4-4783-88DF-F2554F8E7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215C33E5-3C0F-413D-955F-910161E8B1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D326348F-BB03-4656-B017-00439FE3E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20055F29-A753-4AFE-AF14-DFDE3DE4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657EA5FB-E669-4025-9D5B-6DF78AE48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CBD49CA9-1E94-44AC-B174-9A93372738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58FC163-7C80-4AC8-87B6-AD07A9631F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FB938ED2-0548-468C-AB68-669B0C157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4B558214-CC40-4472-A55E-779E4D2AD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9FA37504-C92A-4150-9A6B-9B980E25C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F932921F-34B0-4977-B152-333409883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CAA972F9-99BB-44A2-8161-84EC4C4E1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B070033F-E82A-4F69-8BE0-33B88CB6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5B8CB3D3-5CC3-46BA-B938-EFE5283D5C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C4515117-6988-4803-B47E-D964DC19F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0FFD108F-3434-4F6A-B5DF-B216E8102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A74122B8-F9B6-4E3A-81B2-48070B698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8CCA48B6-1BF9-443C-B83F-BA73DC92E7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BF6BF308-DD11-454B-9506-CB8767656D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FD69DFD3-74B3-4FFE-A6B0-2785452F6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70235D33-B714-484D-A828-A1C2B9DA2D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1B39A86E-3D93-4519-8339-AF2E16F4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A473D478-5749-4AB9-84D3-B6FD2F7E3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CD8CFC12-D4F6-4413-A980-9555DB05F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D22FB6AD-7251-460C-8F68-EC9A30FE14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196CEA23-5605-4C36-BCE1-43F7BC7E62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F1F2BD5B-1A74-4E54-8D22-8B01306D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CB5096C-92D4-4D92-BE5E-DC9F8CE87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4E952EA9-6EEB-4188-8280-B5941B54B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CAF3A5A9-96B1-4099-A611-034308780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4690DDC6-840C-4039-A44E-2C9D11454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00445CEA-D59C-477B-84A8-716383958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1D84F960-F314-41FE-8E0C-9B8DE8B5C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F23074B2-0A5D-42D1-914E-A60316556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6ACE5B8D-E475-4895-896B-97717639D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D63AD73B-CAD9-48E0-89E1-1F531A9F72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8F67E191-9D6E-46DA-982D-34D686BF6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A3B9058F-A876-4D14-994D-2999554CF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930DC04D-63F7-4A8B-8BA0-EBB37FBCE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DCAA7B2F-CAA7-487C-B9C3-550DCBD4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51E6295-56F4-4B47-9703-8B5C83305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FC66FAB9-F717-484C-9F47-ABFBC94A72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DA704F57-9070-4439-B6BB-136279857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66BD4C2A-A544-4628-B9B4-BC803609C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CE9A844C-1080-4183-A980-8E298215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92348B29-40E9-4CE2-A23C-936014473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9BB11EDA-F6E1-45BA-B49F-7ABDD656E9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F441DFD2-327A-4071-9249-BCAEF800D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304F0367-9F6D-4C5F-9818-3CC35C87A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C967B7DB-7330-4692-AA81-CAFC51606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57F65263-2AFD-44AD-AD61-23EC3085C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BD4C27B8-A29B-4575-9EC4-A1B7DC079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69107FDD-0652-42DE-97A0-264223E6D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13688F79-032F-4291-869C-3C26B5E9F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661A607F-AD34-4B38-87EF-D0AFBDDF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5694E08C-39BB-4792-B645-37D3E63B7D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0167048B-FB7B-4B7A-B679-D7974FF51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4926B316-063E-4D72-AC12-F0953B3204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9772A1FC-2C0F-47A6-83D6-9A4A7973D1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4DF32C85-4E56-4356-AE0F-2C8D278F01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80ACC557-85EF-41DC-B9EC-B0C63F452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13640E5B-764E-4718-975F-3E620288A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16A2EF26-7944-4D17-96AE-ABC43243A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5A1A1B38-0AEF-44DE-B6A5-0B60A59FC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B94D0D12-8DCC-41BF-9225-D72CF3DF5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B9E43D6F-7890-4F99-B7CE-C30DBDEA2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82E7692B-A0A5-4B63-9E78-B255FCBAD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D947BA6F-304B-47B9-913C-6EF6D22B1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3AA783A-6086-4C47-8151-6085EADB0F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CCB3DC39-E9B5-49ED-B30E-2FB5651CE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F1AB56F4-B1CC-4680-ACEF-B87EAA7DDD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433FE7BD-2D20-45C5-A447-5F0E9337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59D9EB2A-0CB8-463E-8313-3470C29C4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6AE0C53E-D056-4795-A700-7EBC6C9AE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A93FCCD7-1DE2-4D8D-9071-88B245ED5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8A140C86-8820-4678-B15E-7AECBF59A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0BC8E0EB-69E1-484B-AE06-E57C90859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FBC0FD0C-82A7-44BF-A997-0A9CA418A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A7390762-8393-4F33-80E6-21BA75133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81B7B85A-833F-464A-939B-149F84E40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F485BF70-0F08-4E17-AFD1-6C5C7B258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13C387DD-897C-4282-BEED-6E0BE3286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1C79F195-D52B-4E48-A9FF-F07425611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F445D0FA-966F-400A-AC8D-8CAAF02E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376ECD94-6896-441C-AA44-A4F57F021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FC92C350-CAD6-4C2E-A65E-E94F58C372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E71598A5-7F8D-4836-B6FC-F1D158278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BDCB0F85-A6C5-4E65-8F0A-52671EB3D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87FFBD54-2EF4-448F-96C7-157A3C6A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CAEA2FD7-C9B8-45B4-BEFC-977053FBB2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FF912821-388F-422F-B692-31B5E6DE7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F263D211-562D-46EA-AE01-7B1EDBF71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800610A8-10E1-40B1-ABDE-A9D3EEADD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764A3047-3F92-4E69-A680-416CC114B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7F1FA955-903A-430D-A1DA-7E6E303A1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6BC0288C-46CF-46BB-BF88-CFA8B1D85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2867B317-CCCD-4EC7-8406-314DB7830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3CEEC945-6738-47C2-88E6-DB29BE3EB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37" name="Graphic 4">
              <a:extLst>
                <a:ext uri="{FF2B5EF4-FFF2-40B4-BE49-F238E27FC236}">
                  <a16:creationId xmlns:a16="http://schemas.microsoft.com/office/drawing/2014/main" id="{620CB8D1-CE41-4A5C-8FD5-DACED65531E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38" name="Freeform: Shape 37">
                <a:extLst>
                  <a:ext uri="{FF2B5EF4-FFF2-40B4-BE49-F238E27FC236}">
                    <a16:creationId xmlns:a16="http://schemas.microsoft.com/office/drawing/2014/main" id="{EA5E2DDF-06EC-428F-9085-5AE5B2F33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579F314-5DE2-47CC-A508-6E15B3B87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969A4AD-8589-4A96-8118-DE73000C4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0A98F31-9A68-46C2-A001-8011DF7C49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B442335-3E37-40C9-9E08-8D7931CC9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846DFE3-FEC9-4DBF-9290-F60816F8A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BD31C12-2164-410B-9A3A-6C1BEEA5BD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F87D878-021F-4966-9031-5203868AA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1927FB0-8581-4B00-B542-1426415D5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11076EE-3A40-4B54-B1F7-555E6831B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315A147-8A55-4B74-8F80-58B50585E0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C918AFBC-933F-4220-A164-BA4B40B4D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3814E64-DB41-47BE-9E6E-F40AC4A82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DC1BF4C-B973-4D6F-AF0E-EA5838A1D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F9E73A9-D8DE-4FB2-BCA9-D07DD7A2E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B2FF232-F7ED-4A4E-A36D-94E7B24F3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058CFC5-FAB0-40DD-9B58-D7A64EF01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7C79FDB-284E-41FB-A93C-3A6A4F948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06A4151-1369-4294-824A-70C8F929F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B9396E5-7245-48DA-AA32-5AB0842B7E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066EB7EE-D151-4B68-B14C-1C54DF2B1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FF4EDA4A-9471-4A70-9A00-B1A66B5E1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4799963-01EB-401F-8BFD-6CDF641B5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4CB3DF6-6D3D-40C5-B741-F2D83DD79E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A7B3897-3CBB-49E3-90EC-96E63DD9A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37DB1E2-1825-47B1-9E89-634473EF5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D2052410-9234-4B80-B825-7F91A5D61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08E7CB48-0744-4DF2-86B6-3335F38E6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EB74DCF-332B-4BD3-B036-4A133327A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91B69718-3DD4-4F38-81E1-2342692AF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D5CE2490-5C33-412B-B444-D335E3AE8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328ABF3-0C84-459E-B986-7DCD455B6C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37381077-83CF-4050-A5F3-8C33C6E70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20C082F-B414-4A4B-82AB-CE86C925CA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B3086F2-6938-4EB0-9EC8-B829D1E9F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5E9F8385-761F-44AF-8AC6-CDBA79A52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09AADCB5-90F3-4C5F-97B2-73CFF780A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ABB6628B-E9D0-4651-8570-CF1E5DB02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4C9E771-C0D9-4027-96D7-651E8B7361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380B5730-FEEA-409B-9D23-066B99E31B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4A9FBAD-235A-4A0F-8C54-15633CCAF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BF2F6746-8E16-406D-835E-5FCE6D4F0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FADF2DF-4564-4627-AA45-85EFB7082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3D4185DD-65EF-442E-935F-90BDEB5E8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0B30569E-CF14-4DF4-AE71-046DC42001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ADC6272B-8E87-4AF5-A668-16EC7F3C4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5404AC5-86D6-4864-BE91-84B6F66D5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283DF22-5559-4FAB-A06F-CDB1F9C99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82E770A-E6CC-441E-A6A9-47A33BF50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2C89056-2DB3-4565-8418-63EE598E0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A81C1B01-00CC-4C39-A005-8544974B9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EC8F3F3D-5E7B-4168-BA7B-09B22C878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B09AD41-8582-44F1-A4DB-8C4ECC1D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EF98626-AA8E-4ABF-A29A-89C159D70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A910E73-8115-449D-91BC-4BFD85100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BA84EC5-ADB4-412B-9D7F-785CA2404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1EAEE025-D974-498D-B276-E887588BF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C0A6777F-C322-4CFA-B4FA-C98FF4CBF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6C45B00F-D649-44DC-9CB3-04C5A6CB8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14D681DB-7395-46C8-A277-8D5478BA8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FF0C982-758E-46DD-88BE-0B1087F20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3AC91889-4175-4937-A495-37094F3EE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9B67AE9-E5D6-4FA2-AFB6-73EB86009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158CC5-EE56-492A-A095-77324472D8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547278D-FC88-4AB6-8C3C-EEF9282F3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D0EC49A0-0827-49E5-89C4-F56299A5D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B2514B8-CBE5-40F8-85F8-8B9D514F5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9206225-1385-42CD-A435-03C6731B51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16C97D0-ECDA-4BE7-B7B0-104FBAC6E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9F18E51-9DC0-4458-85F4-8DB85B23C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18150D47-30EF-4F80-A28C-F206A8E15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146AF03-B828-49EB-A7CE-81D57EA9B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CD96A2B-A3CD-4992-97C7-7F47A2A39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D0A0D10A-D5BB-4580-91C6-15338B079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2B73C84D-0C6C-4AF8-9DAB-89DF1E4F8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DD66FFFF-5665-44A0-AA5E-7220E985AC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477FB038-24D7-43B0-955A-DCC0332B5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BA17227F-E9D3-4A51-9DF0-DFD909AB3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55E6B883-1C1C-40DF-A620-22CC48A9A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7EC08BD-662A-486F-BA39-0A9F368A6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31A6E4DA-A497-400B-ADFB-11B80E5E0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DD443E5-430F-4F57-A4ED-2BCF8E0C7C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736045A-DB37-4982-96ED-70BEEEC7C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C1805AD9-942F-480F-A92D-B71F17B65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F35A6E50-B827-447C-A1E3-243CB09BB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8A99C9B0-BE26-498B-BF80-39E5CC621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699857B-7AC7-4686-91B1-0F634DB5A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EAD66306-06A7-4198-B997-F9B8B8AF8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173378AC-6515-495C-A818-4A41463E4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A9203926-2967-431A-9A3A-80ADDF9A2D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C0F60567-9012-4A1A-81DF-87B661B62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C1BE4E4-B943-411F-A103-BCDC29AF0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8F230BF9-4B8A-4479-B197-83AA90D84C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64D3FA3-2702-4732-A545-29A65184D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9DE7572-DB33-4A77-B082-96E36A619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A2B8418A-24D1-4998-949F-BAEBE54CA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96AFA95-4288-45C6-8385-D30F8C822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061C74E7-2DA4-47FE-A604-4CAE7426A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9948CD9-6639-4D61-84AD-988862196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E50D3989-13DF-4E94-9702-7CA27CE5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DBA4DD0C-2E69-4365-8750-37BF2BD8A2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8B2F783-8850-437D-AD52-62F4EFE86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6C32D6E8-869E-4CBF-9409-124D3FAD3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8C44847-ACE1-4D0D-B2B1-5E433166E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400A772C-C03A-42DC-B0A7-F0DFC7F83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BF55ACF2-1DAF-4BAD-98D9-7B7411406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B8457AE1-96AA-479D-B76B-E62113204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1C4F22AD-9264-4746-9908-F88858B7FA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9B25671A-8A56-49F6-802A-1CBA58FF8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A8875C06-A53D-4C2E-AAB0-2FBC5A1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6F5F71D6-3D74-4013-8BD6-7E52F6DE5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B41736BF-619F-402B-B70E-089811060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51A1F261-EEC0-4F95-B854-1454E3CF3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F7DE06E0-C362-485D-8F89-44FDBBAFF8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54822EF5-4772-42F0-A59B-04AB882D75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712CE3F4-4BC0-495F-9973-C58EC6CD6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11274400-B083-4CEF-804B-9EBF7CCAA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945F450-B42E-4DA2-9C76-BA1F38AF3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A853A096-C1AB-4E3C-8B35-D682A008A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75F8D171-62A5-4073-97CB-4E5901569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C99FCCD-BBB6-40F1-B331-659509ED7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0E3381B-598B-490B-8F81-584CB960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5B8A6BEE-872E-41B4-AAF7-121594E0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F66EF2A-00A9-46F3-9710-6ADBD3D54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A0432490-5DE8-4D81-B39C-B44CE1C47C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D48F6BC8-EABA-4287-8FCC-8BC7CD06DF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623E8D30-1C78-41D4-97C9-63646BD99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C3167F67-0621-408A-A29A-A4536450C3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9A19AC3E-362D-4172-97EF-45598CB5F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5B76F033-FB8A-48DB-8951-F527972A6E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E832F524-84B7-44E4-9494-0969759A2D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05782180-F16A-4A8B-A276-5E38F741B7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34157406-E447-440D-9BCB-CA3D365A0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6D42F35-9B1B-469C-999F-7CEB42F4C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A4EEFF2-05CF-4C27-B386-A0E5DCD63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ED3EEF5A-B20A-42C7-A575-5E2655BA8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A46A893E-1A0C-40BF-AB34-831A41DDC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157AAD3-7E95-41BF-8073-F6F78BA164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24E5F5D2-D8B5-4D70-B617-B5029CA64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E04ECE8A-8657-4D32-AD7E-B1058D0F7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57990A80-1E83-4C43-B61D-4CB71B2CD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82226514-799A-43F7-A5A3-6753D7BE8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2572FA-6D1F-42B1-BEE7-46DC341D2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7870CB6-417E-416A-8307-E48C0A6A2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1EFCC94-4633-4464-8D4C-2EF4454D9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7B2F8A5-8637-4CCA-B44D-8844E6019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B0EA5452-15FD-43AB-8AC3-3C5C9BB2D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0CFF3735-E718-4E54-A53D-B56B16207B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C6087547-39E2-4056-8173-171D1B1D7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B5C5BAD6-F152-46DD-87A7-62F3BDB9D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3B07F977-B52E-43E1-8030-6B46F7E80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3120570F-B852-4D3C-8E2C-965B514435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19A7E82-47E0-4A90-BB03-E662E4F82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623437BB-CD62-411D-B155-CF1B830F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3DC4DD6A-A1ED-41B9-99FB-4D75C409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E6F33FC1-BFE0-4A5D-9675-2DAFE1127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CC7BBB4D-B45F-4D85-ADB0-AE2D0E844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BF25838A-853B-4F5F-A10F-CD54217F0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C471161E-04D5-495C-9104-22CF3ED82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DFDFEF08-9D16-47C5-B413-C7BA090E9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254CA655-0F8E-46A3-AE85-F020BB071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A631A92A-3002-4BD3-B9AF-B0D7EF77E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FCB0D363-B41D-4BB8-8F85-D183BF85B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097B2CE1-2117-42A1-B721-1FD442E68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300878E3-A086-4922-AD6A-2D2A94CA2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73F37BA0-1202-4528-973C-06E260C8B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98FCD65C-13F5-4B2B-B39B-7153A0F64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AED6E0B7-C4E5-47DB-B2F4-A6130DA93F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6A91E1B-7F17-409B-8020-6F9E259D1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97466631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78B00E-29FF-40A1-BAD9-181A44F8A6CF}"/>
              </a:ext>
            </a:extLst>
          </p:cNvPr>
          <p:cNvSpPr txBox="1"/>
          <p:nvPr/>
        </p:nvSpPr>
        <p:spPr>
          <a:xfrm>
            <a:off x="6529359" y="209550"/>
            <a:ext cx="3776691" cy="8001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atin typeface="+mj-lt"/>
                <a:ea typeface="+mj-ea"/>
                <a:cs typeface="+mj-cs"/>
              </a:rPr>
              <a:t>Conclusions</a:t>
            </a:r>
            <a:endParaRPr lang="en-US" sz="4400" dirty="0">
              <a:latin typeface="+mj-lt"/>
              <a:ea typeface="+mj-ea"/>
              <a:cs typeface="+mj-cs"/>
            </a:endParaRPr>
          </a:p>
        </p:txBody>
      </p:sp>
      <p:sp>
        <p:nvSpPr>
          <p:cNvPr id="47" name="Freeform: Shape 46">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3" name="Picture 42" descr="Light bulb on yellow background with sketched light beams and cord">
            <a:extLst>
              <a:ext uri="{FF2B5EF4-FFF2-40B4-BE49-F238E27FC236}">
                <a16:creationId xmlns:a16="http://schemas.microsoft.com/office/drawing/2014/main" id="{A1DFA181-4015-4388-8902-7C807E5C9422}"/>
              </a:ext>
            </a:extLst>
          </p:cNvPr>
          <p:cNvPicPr>
            <a:picLocks noChangeAspect="1"/>
          </p:cNvPicPr>
          <p:nvPr/>
        </p:nvPicPr>
        <p:blipFill rotWithShape="1">
          <a:blip r:embed="rId2"/>
          <a:srcRect l="45118" r="860"/>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Rectangle 1">
            <a:extLst>
              <a:ext uri="{FF2B5EF4-FFF2-40B4-BE49-F238E27FC236}">
                <a16:creationId xmlns:a16="http://schemas.microsoft.com/office/drawing/2014/main" id="{CA684F57-8D96-4E81-950C-EACEFADBE997}"/>
              </a:ext>
            </a:extLst>
          </p:cNvPr>
          <p:cNvSpPr/>
          <p:nvPr/>
        </p:nvSpPr>
        <p:spPr>
          <a:xfrm>
            <a:off x="6167848" y="933450"/>
            <a:ext cx="5833652" cy="5600700"/>
          </a:xfrm>
          <a:prstGeom prst="rect">
            <a:avLst/>
          </a:prstGeom>
        </p:spPr>
        <p:txBody>
          <a:bodyPr vert="horz" lIns="91440" tIns="45720" rIns="91440" bIns="45720" rtlCol="0" anchor="t">
            <a:noAutofit/>
          </a:bodyPr>
          <a:lstStyle/>
          <a:p>
            <a:pPr marL="342900" lvl="0" indent="-228600">
              <a:lnSpc>
                <a:spcPct val="90000"/>
              </a:lnSpc>
              <a:spcAft>
                <a:spcPts val="800"/>
              </a:spcAft>
              <a:buFont typeface="Arial" panose="020B0604020202020204" pitchFamily="34" charset="0"/>
              <a:buChar char="•"/>
            </a:pPr>
            <a:r>
              <a:rPr lang="en-US" sz="1600" dirty="0"/>
              <a:t>Employment increases every year in the whole country, the national level at 0.9% max Vic at about 1.4% min SA at 0.04%.</a:t>
            </a:r>
          </a:p>
          <a:p>
            <a:pPr marL="342900" lvl="0" indent="-228600">
              <a:lnSpc>
                <a:spcPct val="90000"/>
              </a:lnSpc>
              <a:spcAft>
                <a:spcPts val="800"/>
              </a:spcAft>
              <a:buFont typeface="Arial" panose="020B0604020202020204" pitchFamily="34" charset="0"/>
              <a:buChar char="•"/>
            </a:pPr>
            <a:r>
              <a:rPr lang="en-US" sz="1600" dirty="0"/>
              <a:t>Contrary to any other state, TAS’s average employment change rate 50% higher than its population increase rate.</a:t>
            </a:r>
          </a:p>
          <a:p>
            <a:pPr marL="342900" lvl="0" indent="-228600">
              <a:lnSpc>
                <a:spcPct val="90000"/>
              </a:lnSpc>
              <a:spcAft>
                <a:spcPts val="800"/>
              </a:spcAft>
              <a:buFont typeface="Arial" panose="020B0604020202020204" pitchFamily="34" charset="0"/>
              <a:buChar char="•"/>
            </a:pPr>
            <a:r>
              <a:rPr lang="en-US" sz="1600" dirty="0"/>
              <a:t>Over the period of 2012 -2014, the underemployment showed a significant increase over population growth (4.96% and 25.36%) compared with 2012 -2014 (3.44% and 7.17%). </a:t>
            </a:r>
          </a:p>
          <a:p>
            <a:pPr marL="342900" lvl="0" indent="-228600">
              <a:lnSpc>
                <a:spcPct val="90000"/>
              </a:lnSpc>
              <a:spcAft>
                <a:spcPts val="800"/>
              </a:spcAft>
              <a:buFont typeface="Arial" panose="020B0604020202020204" pitchFamily="34" charset="0"/>
              <a:buChar char="•"/>
            </a:pPr>
            <a:r>
              <a:rPr lang="en-US" sz="1600" dirty="0"/>
              <a:t>In terms of underemployment over the total industry/occupation listed, agriculture, mining and IT had the highest increase. From 2015 onwards mining had the highest increase overall.</a:t>
            </a:r>
          </a:p>
          <a:p>
            <a:pPr marL="342900" lvl="0" indent="-228600">
              <a:lnSpc>
                <a:spcPct val="90000"/>
              </a:lnSpc>
              <a:spcAft>
                <a:spcPts val="800"/>
              </a:spcAft>
              <a:buFont typeface="Arial" panose="020B0604020202020204" pitchFamily="34" charset="0"/>
              <a:buChar char="•"/>
            </a:pPr>
            <a:r>
              <a:rPr lang="en-US" sz="1600" dirty="0"/>
              <a:t>In 2012-2013 the employment status remains the same for both males and females. From 2014-2018 there is a slight increase in the female employment .</a:t>
            </a:r>
          </a:p>
          <a:p>
            <a:pPr marL="342900" lvl="0" indent="-228600">
              <a:lnSpc>
                <a:spcPct val="90000"/>
              </a:lnSpc>
              <a:spcAft>
                <a:spcPts val="800"/>
              </a:spcAft>
              <a:buFont typeface="Arial" panose="020B0604020202020204" pitchFamily="34" charset="0"/>
              <a:buChar char="•"/>
            </a:pPr>
            <a:r>
              <a:rPr lang="en-US" sz="1600" dirty="0"/>
              <a:t>The correlation between growth and underemployment, employment to population ratio, participation rate and changes in the annual hours worked all indicate a positive relationship.</a:t>
            </a:r>
          </a:p>
          <a:p>
            <a:pPr marL="342900" lvl="0" indent="-228600">
              <a:lnSpc>
                <a:spcPct val="90000"/>
              </a:lnSpc>
              <a:spcAft>
                <a:spcPts val="800"/>
              </a:spcAft>
              <a:buFont typeface="Arial" panose="020B0604020202020204" pitchFamily="34" charset="0"/>
              <a:buChar char="•"/>
            </a:pPr>
            <a:r>
              <a:rPr lang="en-US" sz="1600" dirty="0"/>
              <a:t>The rate of growth in the average annual hours worked trails the rate of change in the population, with exception of 2018 where the growth in average hours worked slightly exceeded the population growth. </a:t>
            </a:r>
          </a:p>
          <a:p>
            <a:pPr marL="342900" lvl="0" indent="-228600">
              <a:lnSpc>
                <a:spcPct val="90000"/>
              </a:lnSpc>
              <a:spcAft>
                <a:spcPts val="800"/>
              </a:spcAft>
              <a:buFont typeface="Arial" panose="020B0604020202020204" pitchFamily="34" charset="0"/>
              <a:buChar char="•"/>
            </a:pPr>
            <a:r>
              <a:rPr lang="en-US" sz="1600" dirty="0"/>
              <a:t>The average hours worked per individuals employed was constant for all the years considered</a:t>
            </a:r>
          </a:p>
          <a:p>
            <a:pPr marL="285750" indent="-228600">
              <a:lnSpc>
                <a:spcPct val="90000"/>
              </a:lnSpc>
              <a:buFont typeface="Arial" panose="020B0604020202020204" pitchFamily="34" charset="0"/>
              <a:buChar char="•"/>
            </a:pPr>
            <a:endParaRPr lang="en-US" sz="1400" dirty="0"/>
          </a:p>
          <a:p>
            <a:pPr indent="-228600">
              <a:lnSpc>
                <a:spcPct val="90000"/>
              </a:lnSpc>
              <a:buFont typeface="Arial" panose="020B0604020202020204" pitchFamily="34" charset="0"/>
              <a:buChar char="•"/>
            </a:pPr>
            <a:endParaRPr lang="en-US" sz="1400" dirty="0"/>
          </a:p>
          <a:p>
            <a:pPr marL="342900" lvl="0" indent="-228600">
              <a:lnSpc>
                <a:spcPct val="90000"/>
              </a:lnSpc>
              <a:spcAft>
                <a:spcPts val="800"/>
              </a:spcAft>
              <a:buFont typeface="Arial" panose="020B0604020202020204" pitchFamily="34" charset="0"/>
              <a:buChar char="•"/>
            </a:pPr>
            <a:endParaRPr lang="en-US" sz="1400" dirty="0"/>
          </a:p>
        </p:txBody>
      </p:sp>
    </p:spTree>
    <p:extLst>
      <p:ext uri="{BB962C8B-B14F-4D97-AF65-F5344CB8AC3E}">
        <p14:creationId xmlns:p14="http://schemas.microsoft.com/office/powerpoint/2010/main" val="2713238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C3960F-73D0-4D8D-8D2E-E33CDE2F4405}"/>
              </a:ext>
            </a:extLst>
          </p:cNvPr>
          <p:cNvSpPr/>
          <p:nvPr/>
        </p:nvSpPr>
        <p:spPr>
          <a:xfrm>
            <a:off x="2364847" y="883328"/>
            <a:ext cx="9176124" cy="1254503"/>
          </a:xfrm>
          <a:prstGeom prst="rect">
            <a:avLst/>
          </a:prstGeom>
          <a:solidFill>
            <a:schemeClr val="bg2"/>
          </a:solidFill>
          <a:effectLst>
            <a:glow rad="228600">
              <a:schemeClr val="accent6">
                <a:satMod val="175000"/>
                <a:alpha val="40000"/>
              </a:schemeClr>
            </a:glo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AU" b="1" dirty="0">
                <a:solidFill>
                  <a:schemeClr val="accent6">
                    <a:lumMod val="75000"/>
                  </a:schemeClr>
                </a:solidFill>
                <a:latin typeface="Arial Narrow" panose="020B0606020202030204" pitchFamily="34" charset="0"/>
              </a:rPr>
              <a:t>Data  is gathered from </a:t>
            </a:r>
            <a:r>
              <a:rPr lang="en-US" b="1" dirty="0">
                <a:solidFill>
                  <a:schemeClr val="accent6">
                    <a:lumMod val="75000"/>
                  </a:schemeClr>
                </a:solidFill>
                <a:latin typeface="Arial Narrow" panose="020B0606020202030204" pitchFamily="34" charset="0"/>
              </a:rPr>
              <a:t>Australian Bureau of statistics(ABS)</a:t>
            </a:r>
          </a:p>
          <a:p>
            <a:pPr marL="285750" indent="-285750">
              <a:buFont typeface="Arial" panose="020B0604020202020204" pitchFamily="34" charset="0"/>
              <a:buChar char="•"/>
            </a:pPr>
            <a:r>
              <a:rPr lang="en-US" b="1" dirty="0">
                <a:solidFill>
                  <a:schemeClr val="accent6">
                    <a:lumMod val="75000"/>
                  </a:schemeClr>
                </a:solidFill>
                <a:latin typeface="Arial Narrow" panose="020B0606020202030204" pitchFamily="34" charset="0"/>
              </a:rPr>
              <a:t>Data cleaning &amp; filtering has mainly been done in process of preparing csv’s in excel. </a:t>
            </a:r>
          </a:p>
          <a:p>
            <a:pPr marL="285750" indent="-285750">
              <a:buFont typeface="Arial" panose="020B0604020202020204" pitchFamily="34" charset="0"/>
              <a:buChar char="•"/>
            </a:pPr>
            <a:r>
              <a:rPr lang="en-US" b="1" dirty="0">
                <a:solidFill>
                  <a:schemeClr val="accent6">
                    <a:lumMod val="75000"/>
                  </a:schemeClr>
                </a:solidFill>
                <a:latin typeface="Arial Narrow" panose="020B0606020202030204" pitchFamily="34" charset="0"/>
              </a:rPr>
              <a:t>Biggest file size reduced from 99MB to several </a:t>
            </a:r>
            <a:r>
              <a:rPr lang="en-US" b="1" dirty="0" err="1">
                <a:solidFill>
                  <a:schemeClr val="accent6">
                    <a:lumMod val="75000"/>
                  </a:schemeClr>
                </a:solidFill>
                <a:latin typeface="Arial Narrow" panose="020B0606020202030204" pitchFamily="34" charset="0"/>
              </a:rPr>
              <a:t>kbs</a:t>
            </a:r>
            <a:r>
              <a:rPr lang="en-US" b="1" dirty="0">
                <a:solidFill>
                  <a:schemeClr val="accent6">
                    <a:lumMod val="75000"/>
                  </a:schemeClr>
                </a:solidFill>
                <a:latin typeface="Arial Narrow" panose="020B0606020202030204" pitchFamily="34" charset="0"/>
              </a:rPr>
              <a:t>. </a:t>
            </a:r>
          </a:p>
        </p:txBody>
      </p:sp>
      <p:sp>
        <p:nvSpPr>
          <p:cNvPr id="7" name="Arrow: Chevron 6">
            <a:extLst>
              <a:ext uri="{FF2B5EF4-FFF2-40B4-BE49-F238E27FC236}">
                <a16:creationId xmlns:a16="http://schemas.microsoft.com/office/drawing/2014/main" id="{BB6E8B6B-6BE1-4AD9-9B67-23B4FF27691E}"/>
              </a:ext>
            </a:extLst>
          </p:cNvPr>
          <p:cNvSpPr/>
          <p:nvPr/>
        </p:nvSpPr>
        <p:spPr>
          <a:xfrm rot="5400000">
            <a:off x="293989" y="890970"/>
            <a:ext cx="1910104" cy="1961376"/>
          </a:xfrm>
          <a:prstGeom prst="chevron">
            <a:avLst/>
          </a:prstGeom>
          <a:solidFill>
            <a:schemeClr val="bg1">
              <a:lumMod val="95000"/>
            </a:schemeClr>
          </a:solidFill>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9" name="TextBox 8">
            <a:extLst>
              <a:ext uri="{FF2B5EF4-FFF2-40B4-BE49-F238E27FC236}">
                <a16:creationId xmlns:a16="http://schemas.microsoft.com/office/drawing/2014/main" id="{7C3B5DE7-8D82-4FA2-AB88-3BDB72F076D5}"/>
              </a:ext>
            </a:extLst>
          </p:cNvPr>
          <p:cNvSpPr txBox="1"/>
          <p:nvPr/>
        </p:nvSpPr>
        <p:spPr>
          <a:xfrm>
            <a:off x="557776" y="1885765"/>
            <a:ext cx="1658046" cy="369332"/>
          </a:xfrm>
          <a:prstGeom prst="rect">
            <a:avLst/>
          </a:prstGeom>
          <a:noFill/>
        </p:spPr>
        <p:txBody>
          <a:bodyPr wrap="square" rtlCol="0">
            <a:spAutoFit/>
          </a:bodyPr>
          <a:lstStyle/>
          <a:p>
            <a:r>
              <a:rPr lang="en-AU" b="1" dirty="0">
                <a:solidFill>
                  <a:schemeClr val="accent6">
                    <a:lumMod val="75000"/>
                  </a:schemeClr>
                </a:solidFill>
              </a:rPr>
              <a:t>Why &amp; How</a:t>
            </a:r>
          </a:p>
        </p:txBody>
      </p:sp>
      <p:sp>
        <p:nvSpPr>
          <p:cNvPr id="10" name="TextBox 9">
            <a:extLst>
              <a:ext uri="{FF2B5EF4-FFF2-40B4-BE49-F238E27FC236}">
                <a16:creationId xmlns:a16="http://schemas.microsoft.com/office/drawing/2014/main" id="{7705DD2C-56D2-4C95-856B-AEFE282BFFDB}"/>
              </a:ext>
            </a:extLst>
          </p:cNvPr>
          <p:cNvSpPr txBox="1"/>
          <p:nvPr/>
        </p:nvSpPr>
        <p:spPr>
          <a:xfrm>
            <a:off x="2420495" y="70078"/>
            <a:ext cx="9647645" cy="646331"/>
          </a:xfrm>
          <a:prstGeom prst="rect">
            <a:avLst/>
          </a:prstGeom>
          <a:noFill/>
          <a:effectLst>
            <a:glow rad="228600">
              <a:schemeClr val="accent1">
                <a:satMod val="175000"/>
                <a:alpha val="40000"/>
              </a:schemeClr>
            </a:glow>
            <a:outerShdw blurRad="50800" dist="38100" dir="2700000" algn="tl" rotWithShape="0">
              <a:prstClr val="black">
                <a:alpha val="40000"/>
              </a:prstClr>
            </a:outerShdw>
          </a:effectLst>
        </p:spPr>
        <p:txBody>
          <a:bodyPr wrap="square" rtlCol="0">
            <a:spAutoFit/>
          </a:bodyPr>
          <a:lstStyle/>
          <a:p>
            <a:r>
              <a:rPr lang="en-AU" sz="3600" b="1" dirty="0">
                <a:solidFill>
                  <a:schemeClr val="accent1"/>
                </a:solidFill>
              </a:rPr>
              <a:t>Overview of Project</a:t>
            </a:r>
          </a:p>
        </p:txBody>
      </p:sp>
      <p:sp>
        <p:nvSpPr>
          <p:cNvPr id="11" name="Arrow: Chevron 10">
            <a:extLst>
              <a:ext uri="{FF2B5EF4-FFF2-40B4-BE49-F238E27FC236}">
                <a16:creationId xmlns:a16="http://schemas.microsoft.com/office/drawing/2014/main" id="{962DEDE9-6F7A-4B79-ABF8-55287D8C8B40}"/>
              </a:ext>
            </a:extLst>
          </p:cNvPr>
          <p:cNvSpPr/>
          <p:nvPr/>
        </p:nvSpPr>
        <p:spPr>
          <a:xfrm rot="5400000">
            <a:off x="297942" y="2240280"/>
            <a:ext cx="1855142" cy="1969364"/>
          </a:xfrm>
          <a:prstGeom prst="chevron">
            <a:avLst/>
          </a:prstGeom>
          <a:solidFill>
            <a:schemeClr val="bg1">
              <a:lumMod val="95000"/>
            </a:schemeClr>
          </a:solidFill>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12" name="Arrow: Chevron 11">
            <a:extLst>
              <a:ext uri="{FF2B5EF4-FFF2-40B4-BE49-F238E27FC236}">
                <a16:creationId xmlns:a16="http://schemas.microsoft.com/office/drawing/2014/main" id="{89C9041C-4D59-46C2-8FC9-9D70F82BC907}"/>
              </a:ext>
            </a:extLst>
          </p:cNvPr>
          <p:cNvSpPr/>
          <p:nvPr/>
        </p:nvSpPr>
        <p:spPr>
          <a:xfrm rot="5400000">
            <a:off x="262797" y="3498329"/>
            <a:ext cx="1910103" cy="2051544"/>
          </a:xfrm>
          <a:prstGeom prst="chevron">
            <a:avLst/>
          </a:prstGeom>
          <a:solidFill>
            <a:schemeClr val="bg1">
              <a:lumMod val="95000"/>
            </a:schemeClr>
          </a:solidFill>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13" name="Rectangle 12">
            <a:extLst>
              <a:ext uri="{FF2B5EF4-FFF2-40B4-BE49-F238E27FC236}">
                <a16:creationId xmlns:a16="http://schemas.microsoft.com/office/drawing/2014/main" id="{F091E780-0098-46C2-81C2-DF688B137851}"/>
              </a:ext>
            </a:extLst>
          </p:cNvPr>
          <p:cNvSpPr/>
          <p:nvPr/>
        </p:nvSpPr>
        <p:spPr>
          <a:xfrm>
            <a:off x="2395313" y="2255601"/>
            <a:ext cx="9145658" cy="1202039"/>
          </a:xfrm>
          <a:prstGeom prst="rect">
            <a:avLst/>
          </a:prstGeom>
          <a:solidFill>
            <a:schemeClr val="bg1">
              <a:lumMod val="95000"/>
            </a:schemeClr>
          </a:solidFill>
          <a:effectLst>
            <a:glow rad="228600">
              <a:schemeClr val="accent1">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solidFill>
                  <a:schemeClr val="accent1"/>
                </a:solidFill>
                <a:latin typeface="Arial Narrow" panose="020B0606020202030204" pitchFamily="34" charset="0"/>
              </a:rPr>
              <a:t>How has Australia’s employment rate changed over the years 2012-2018 for the population?</a:t>
            </a:r>
          </a:p>
          <a:p>
            <a:pPr marL="285750" indent="-285750">
              <a:buFont typeface="Arial" panose="020B0604020202020204" pitchFamily="34" charset="0"/>
              <a:buChar char="•"/>
            </a:pPr>
            <a:r>
              <a:rPr lang="en-US" b="1" dirty="0">
                <a:solidFill>
                  <a:schemeClr val="accent1"/>
                </a:solidFill>
                <a:latin typeface="Arial Narrow" panose="020B0606020202030204" pitchFamily="34" charset="0"/>
              </a:rPr>
              <a:t> The correlation between different factors related to employment , unemployment</a:t>
            </a:r>
          </a:p>
          <a:p>
            <a:pPr marL="285750" indent="-285750">
              <a:buFont typeface="Arial" panose="020B0604020202020204" pitchFamily="34" charset="0"/>
              <a:buChar char="•"/>
            </a:pPr>
            <a:r>
              <a:rPr lang="en-US" b="1" dirty="0">
                <a:solidFill>
                  <a:schemeClr val="accent1"/>
                </a:solidFill>
                <a:latin typeface="Arial Narrow" panose="020B0606020202030204" pitchFamily="34" charset="0"/>
              </a:rPr>
              <a:t> and underemployment.</a:t>
            </a:r>
          </a:p>
        </p:txBody>
      </p:sp>
      <p:sp>
        <p:nvSpPr>
          <p:cNvPr id="14" name="Rectangle 13">
            <a:extLst>
              <a:ext uri="{FF2B5EF4-FFF2-40B4-BE49-F238E27FC236}">
                <a16:creationId xmlns:a16="http://schemas.microsoft.com/office/drawing/2014/main" id="{F99E39E5-A811-4F6A-ACC3-F141147CC873}"/>
              </a:ext>
            </a:extLst>
          </p:cNvPr>
          <p:cNvSpPr/>
          <p:nvPr/>
        </p:nvSpPr>
        <p:spPr>
          <a:xfrm>
            <a:off x="2420496" y="3526341"/>
            <a:ext cx="9120475" cy="1305200"/>
          </a:xfrm>
          <a:prstGeom prst="rect">
            <a:avLst/>
          </a:prstGeom>
          <a:solidFill>
            <a:schemeClr val="bg1">
              <a:lumMod val="95000"/>
            </a:schemeClr>
          </a:solidFill>
          <a:effectLst>
            <a:glow rad="228600">
              <a:srgbClr val="C00000">
                <a:alpha val="4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b="1" dirty="0">
              <a:solidFill>
                <a:srgbClr val="C00000"/>
              </a:solidFill>
              <a:latin typeface="Arial Narrow" panose="020B0606020202030204" pitchFamily="34" charset="0"/>
            </a:endParaRPr>
          </a:p>
          <a:p>
            <a:r>
              <a:rPr lang="en-AU" b="1" dirty="0">
                <a:solidFill>
                  <a:srgbClr val="C00000"/>
                </a:solidFill>
                <a:latin typeface="Arial Narrow" panose="020B0606020202030204" pitchFamily="34" charset="0"/>
              </a:rPr>
              <a:t>Definition : </a:t>
            </a:r>
            <a:r>
              <a:rPr lang="en-AU" dirty="0">
                <a:solidFill>
                  <a:srgbClr val="C00000"/>
                </a:solidFill>
                <a:latin typeface="Arial Narrow" panose="020B0606020202030204" pitchFamily="34" charset="0"/>
              </a:rPr>
              <a:t>As per ABS’  Employment = full- time + part-time jobs. Yearly change % take 2012 as our base year </a:t>
            </a:r>
          </a:p>
          <a:p>
            <a:r>
              <a:rPr lang="en-US" b="1" dirty="0">
                <a:solidFill>
                  <a:srgbClr val="C00000"/>
                </a:solidFill>
                <a:latin typeface="Arial Narrow" panose="020B0606020202030204" pitchFamily="34" charset="0"/>
              </a:rPr>
              <a:t>Scope :</a:t>
            </a:r>
            <a:r>
              <a:rPr lang="en-US" dirty="0">
                <a:solidFill>
                  <a:srgbClr val="C00000"/>
                </a:solidFill>
                <a:latin typeface="Arial Narrow" panose="020B0606020202030204" pitchFamily="34" charset="0"/>
              </a:rPr>
              <a:t>Employment &amp; unemployment &amp; under employment overview, trends, </a:t>
            </a:r>
          </a:p>
          <a:p>
            <a:r>
              <a:rPr lang="en-US" dirty="0">
                <a:solidFill>
                  <a:srgbClr val="C00000"/>
                </a:solidFill>
                <a:latin typeface="Arial Narrow" panose="020B0606020202030204" pitchFamily="34" charset="0"/>
              </a:rPr>
              <a:t>status, age/gender, state and territory)</a:t>
            </a:r>
            <a:br>
              <a:rPr lang="en-US" dirty="0">
                <a:solidFill>
                  <a:srgbClr val="C00000"/>
                </a:solidFill>
              </a:rPr>
            </a:br>
            <a:endParaRPr lang="en-US" dirty="0">
              <a:solidFill>
                <a:srgbClr val="C00000"/>
              </a:solidFill>
            </a:endParaRPr>
          </a:p>
        </p:txBody>
      </p:sp>
      <p:sp>
        <p:nvSpPr>
          <p:cNvPr id="15" name="TextBox 14">
            <a:extLst>
              <a:ext uri="{FF2B5EF4-FFF2-40B4-BE49-F238E27FC236}">
                <a16:creationId xmlns:a16="http://schemas.microsoft.com/office/drawing/2014/main" id="{FA9309C6-B7B1-4F9C-A1D3-0DED35369D0A}"/>
              </a:ext>
            </a:extLst>
          </p:cNvPr>
          <p:cNvSpPr txBox="1"/>
          <p:nvPr/>
        </p:nvSpPr>
        <p:spPr>
          <a:xfrm>
            <a:off x="591867" y="3105834"/>
            <a:ext cx="1333134" cy="646331"/>
          </a:xfrm>
          <a:prstGeom prst="rect">
            <a:avLst/>
          </a:prstGeom>
          <a:noFill/>
        </p:spPr>
        <p:txBody>
          <a:bodyPr wrap="square" rtlCol="0">
            <a:spAutoFit/>
          </a:bodyPr>
          <a:lstStyle/>
          <a:p>
            <a:r>
              <a:rPr lang="en-AU" b="1" dirty="0">
                <a:solidFill>
                  <a:schemeClr val="accent1"/>
                </a:solidFill>
              </a:rPr>
              <a:t>Questions Addressed</a:t>
            </a:r>
          </a:p>
        </p:txBody>
      </p:sp>
      <p:sp>
        <p:nvSpPr>
          <p:cNvPr id="16" name="TextBox 15">
            <a:extLst>
              <a:ext uri="{FF2B5EF4-FFF2-40B4-BE49-F238E27FC236}">
                <a16:creationId xmlns:a16="http://schemas.microsoft.com/office/drawing/2014/main" id="{1AE597BD-DDE4-4D23-9355-BE05C6A58C30}"/>
              </a:ext>
            </a:extLst>
          </p:cNvPr>
          <p:cNvSpPr txBox="1"/>
          <p:nvPr/>
        </p:nvSpPr>
        <p:spPr>
          <a:xfrm>
            <a:off x="651029" y="4408599"/>
            <a:ext cx="1199812" cy="646331"/>
          </a:xfrm>
          <a:prstGeom prst="rect">
            <a:avLst/>
          </a:prstGeom>
          <a:noFill/>
        </p:spPr>
        <p:txBody>
          <a:bodyPr wrap="square" rtlCol="0">
            <a:spAutoFit/>
          </a:bodyPr>
          <a:lstStyle/>
          <a:p>
            <a:r>
              <a:rPr lang="en-AU" b="1" dirty="0">
                <a:solidFill>
                  <a:srgbClr val="C00000"/>
                </a:solidFill>
              </a:rPr>
              <a:t>Scope &amp; Definition</a:t>
            </a:r>
          </a:p>
        </p:txBody>
      </p:sp>
      <p:pic>
        <p:nvPicPr>
          <p:cNvPr id="2052" name="Picture 4" descr="Image result for data gathering icon">
            <a:extLst>
              <a:ext uri="{FF2B5EF4-FFF2-40B4-BE49-F238E27FC236}">
                <a16:creationId xmlns:a16="http://schemas.microsoft.com/office/drawing/2014/main" id="{C33BAB63-6E93-401C-96E6-E6EDC7FE4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5459" y="1169050"/>
            <a:ext cx="728156" cy="72395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questions icon">
            <a:extLst>
              <a:ext uri="{FF2B5EF4-FFF2-40B4-BE49-F238E27FC236}">
                <a16:creationId xmlns:a16="http://schemas.microsoft.com/office/drawing/2014/main" id="{3BA3F6AD-BC95-41B3-BED5-B2C225C50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5459" y="2707490"/>
            <a:ext cx="975663" cy="64876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001AAB8E-6D5E-404E-AAC2-EB2C016638E6}"/>
              </a:ext>
            </a:extLst>
          </p:cNvPr>
          <p:cNvPicPr>
            <a:picLocks noChangeAspect="1"/>
          </p:cNvPicPr>
          <p:nvPr/>
        </p:nvPicPr>
        <p:blipFill>
          <a:blip r:embed="rId4"/>
          <a:stretch>
            <a:fillRect/>
          </a:stretch>
        </p:blipFill>
        <p:spPr>
          <a:xfrm>
            <a:off x="10201439" y="3893865"/>
            <a:ext cx="1180730" cy="819798"/>
          </a:xfrm>
          <a:prstGeom prst="rect">
            <a:avLst/>
          </a:prstGeom>
        </p:spPr>
      </p:pic>
      <p:sp>
        <p:nvSpPr>
          <p:cNvPr id="21" name="Arrow: Chevron 20">
            <a:extLst>
              <a:ext uri="{FF2B5EF4-FFF2-40B4-BE49-F238E27FC236}">
                <a16:creationId xmlns:a16="http://schemas.microsoft.com/office/drawing/2014/main" id="{7BBF36C6-68FA-46DA-99A0-6860DF5AD2A5}"/>
              </a:ext>
            </a:extLst>
          </p:cNvPr>
          <p:cNvSpPr/>
          <p:nvPr/>
        </p:nvSpPr>
        <p:spPr>
          <a:xfrm rot="5400000">
            <a:off x="208036" y="4782307"/>
            <a:ext cx="2005409" cy="1969365"/>
          </a:xfrm>
          <a:prstGeom prst="chevron">
            <a:avLst>
              <a:gd name="adj" fmla="val 49098"/>
            </a:avLst>
          </a:prstGeom>
          <a:solidFill>
            <a:schemeClr val="bg1">
              <a:lumMod val="95000"/>
            </a:schemeClr>
          </a:solid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22" name="Rectangle 21">
            <a:extLst>
              <a:ext uri="{FF2B5EF4-FFF2-40B4-BE49-F238E27FC236}">
                <a16:creationId xmlns:a16="http://schemas.microsoft.com/office/drawing/2014/main" id="{73BDE7E5-1064-4D65-B561-55C14C3A4EB5}"/>
              </a:ext>
            </a:extLst>
          </p:cNvPr>
          <p:cNvSpPr/>
          <p:nvPr/>
        </p:nvSpPr>
        <p:spPr>
          <a:xfrm>
            <a:off x="2364846" y="4982368"/>
            <a:ext cx="9176123" cy="1387698"/>
          </a:xfrm>
          <a:prstGeom prst="rect">
            <a:avLst/>
          </a:prstGeom>
          <a:solidFill>
            <a:schemeClr val="bg2"/>
          </a:solidFill>
          <a:effectLst>
            <a:glow rad="228600">
              <a:schemeClr val="accent4">
                <a:satMod val="175000"/>
                <a:alpha val="40000"/>
              </a:schemeClr>
            </a:glo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666262"/>
                </a:solidFill>
                <a:latin typeface="Arial Narrow" panose="020B0606020202030204" pitchFamily="34" charset="0"/>
                <a:cs typeface="Arabic Typesetting" panose="020B0604020202020204" pitchFamily="66" charset="-78"/>
              </a:rPr>
              <a:t>We chose this topic because in December 2012, Australia Population had an increase of 1.8% on the previous year and was expected to continue to grow over the coming years as per Australia’s changing population research done by Joanne Simon-Davies, Statistics and Mapping (3).Based on this, we expect the </a:t>
            </a:r>
          </a:p>
          <a:p>
            <a:r>
              <a:rPr lang="en-US" sz="1600" b="1" dirty="0">
                <a:solidFill>
                  <a:srgbClr val="666262"/>
                </a:solidFill>
                <a:latin typeface="Arial Narrow" panose="020B0606020202030204" pitchFamily="34" charset="0"/>
                <a:cs typeface="Arabic Typesetting" panose="020B0604020202020204" pitchFamily="66" charset="-78"/>
              </a:rPr>
              <a:t>analysis to find a level of correlation between the variables selected for the period of 2012 – 2018.</a:t>
            </a:r>
            <a:endParaRPr lang="en-AU" sz="1600" b="1" dirty="0">
              <a:solidFill>
                <a:srgbClr val="666262"/>
              </a:solidFill>
              <a:latin typeface="Arial Narrow" panose="020B0606020202030204" pitchFamily="34" charset="0"/>
              <a:cs typeface="Arabic Typesetting" panose="020B0604020202020204" pitchFamily="66" charset="-78"/>
            </a:endParaRPr>
          </a:p>
        </p:txBody>
      </p:sp>
      <p:pic>
        <p:nvPicPr>
          <p:cNvPr id="1026" name="Picture 2" descr="Image result for Motivation &amp; summary icon">
            <a:extLst>
              <a:ext uri="{FF2B5EF4-FFF2-40B4-BE49-F238E27FC236}">
                <a16:creationId xmlns:a16="http://schemas.microsoft.com/office/drawing/2014/main" id="{407F43E0-2CFA-401F-ACBB-D42E13D4CC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5524" y="5671195"/>
            <a:ext cx="896645" cy="65309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CCB58CD-1D61-4B23-B08B-E66AF6173257}"/>
              </a:ext>
            </a:extLst>
          </p:cNvPr>
          <p:cNvSpPr txBox="1"/>
          <p:nvPr/>
        </p:nvSpPr>
        <p:spPr>
          <a:xfrm>
            <a:off x="582353" y="5652548"/>
            <a:ext cx="1613070" cy="646331"/>
          </a:xfrm>
          <a:prstGeom prst="rect">
            <a:avLst/>
          </a:prstGeom>
          <a:noFill/>
        </p:spPr>
        <p:txBody>
          <a:bodyPr wrap="square" rtlCol="0">
            <a:spAutoFit/>
          </a:bodyPr>
          <a:lstStyle/>
          <a:p>
            <a:r>
              <a:rPr lang="en-AU" b="1" dirty="0">
                <a:solidFill>
                  <a:schemeClr val="bg2">
                    <a:lumMod val="50000"/>
                  </a:schemeClr>
                </a:solidFill>
              </a:rPr>
              <a:t>Motivation &amp; Summary</a:t>
            </a:r>
          </a:p>
        </p:txBody>
      </p:sp>
      <p:pic>
        <p:nvPicPr>
          <p:cNvPr id="24" name="Picture 2" descr="Image result for overview of project icon">
            <a:extLst>
              <a:ext uri="{FF2B5EF4-FFF2-40B4-BE49-F238E27FC236}">
                <a16:creationId xmlns:a16="http://schemas.microsoft.com/office/drawing/2014/main" id="{D58F584E-56EC-479E-AE96-8CD8223792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1275" y="-32715"/>
            <a:ext cx="1540291" cy="832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44325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38">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6F4D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0">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1" name="Freeform: Shape 42">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D38EEDF6-16D9-41E0-B912-C8A1D9938C00}"/>
              </a:ext>
            </a:extLst>
          </p:cNvPr>
          <p:cNvPicPr>
            <a:picLocks noChangeAspect="1"/>
          </p:cNvPicPr>
          <p:nvPr/>
        </p:nvPicPr>
        <p:blipFill>
          <a:blip r:embed="rId3"/>
          <a:stretch>
            <a:fillRect/>
          </a:stretch>
        </p:blipFill>
        <p:spPr>
          <a:xfrm>
            <a:off x="3601602" y="1136342"/>
            <a:ext cx="4773787" cy="4588597"/>
          </a:xfrm>
          <a:prstGeom prst="rect">
            <a:avLst/>
          </a:prstGeom>
        </p:spPr>
      </p:pic>
    </p:spTree>
    <p:extLst>
      <p:ext uri="{BB962C8B-B14F-4D97-AF65-F5344CB8AC3E}">
        <p14:creationId xmlns:p14="http://schemas.microsoft.com/office/powerpoint/2010/main" val="393964720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Image result for thank you icon">
            <a:extLst>
              <a:ext uri="{FF2B5EF4-FFF2-40B4-BE49-F238E27FC236}">
                <a16:creationId xmlns:a16="http://schemas.microsoft.com/office/drawing/2014/main" id="{F16403B9-D097-484F-9B6A-CFE1C5306B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84" b="11462"/>
          <a:stretch/>
        </p:blipFill>
        <p:spPr bwMode="auto">
          <a:xfrm>
            <a:off x="4208036" y="2281344"/>
            <a:ext cx="3133797" cy="1762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9830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3B23E0-F881-4EE6-98DA-685F518601B2}"/>
              </a:ext>
            </a:extLst>
          </p:cNvPr>
          <p:cNvPicPr>
            <a:picLocks noChangeAspect="1"/>
          </p:cNvPicPr>
          <p:nvPr/>
        </p:nvPicPr>
        <p:blipFill>
          <a:blip r:embed="rId2"/>
          <a:stretch>
            <a:fillRect/>
          </a:stretch>
        </p:blipFill>
        <p:spPr>
          <a:xfrm>
            <a:off x="0" y="19673"/>
            <a:ext cx="12192000" cy="6818653"/>
          </a:xfrm>
          <a:prstGeom prst="rect">
            <a:avLst/>
          </a:prstGeom>
        </p:spPr>
      </p:pic>
    </p:spTree>
    <p:extLst>
      <p:ext uri="{BB962C8B-B14F-4D97-AF65-F5344CB8AC3E}">
        <p14:creationId xmlns:p14="http://schemas.microsoft.com/office/powerpoint/2010/main" val="16808285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983BCE4-235B-4D1B-A956-B4C1BD69B8A2}"/>
              </a:ext>
            </a:extLst>
          </p:cNvPr>
          <p:cNvPicPr>
            <a:picLocks noChangeAspect="1"/>
          </p:cNvPicPr>
          <p:nvPr/>
        </p:nvPicPr>
        <p:blipFill>
          <a:blip r:embed="rId2"/>
          <a:stretch>
            <a:fillRect/>
          </a:stretch>
        </p:blipFill>
        <p:spPr>
          <a:xfrm>
            <a:off x="1576152" y="457200"/>
            <a:ext cx="9039695" cy="5943600"/>
          </a:xfrm>
          <a:prstGeom prst="rect">
            <a:avLst/>
          </a:prstGeom>
        </p:spPr>
      </p:pic>
    </p:spTree>
    <p:extLst>
      <p:ext uri="{BB962C8B-B14F-4D97-AF65-F5344CB8AC3E}">
        <p14:creationId xmlns:p14="http://schemas.microsoft.com/office/powerpoint/2010/main" val="26313118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6481611-BA17-4AD8-BEEB-AC3F44C50998}"/>
              </a:ext>
            </a:extLst>
          </p:cNvPr>
          <p:cNvPicPr>
            <a:picLocks noChangeAspect="1"/>
          </p:cNvPicPr>
          <p:nvPr/>
        </p:nvPicPr>
        <p:blipFill>
          <a:blip r:embed="rId2"/>
          <a:stretch>
            <a:fillRect/>
          </a:stretch>
        </p:blipFill>
        <p:spPr>
          <a:xfrm>
            <a:off x="1576152" y="457200"/>
            <a:ext cx="9039695" cy="5943600"/>
          </a:xfrm>
          <a:prstGeom prst="rect">
            <a:avLst/>
          </a:prstGeom>
        </p:spPr>
      </p:pic>
      <p:sp>
        <p:nvSpPr>
          <p:cNvPr id="10" name="TextBox 9">
            <a:extLst>
              <a:ext uri="{FF2B5EF4-FFF2-40B4-BE49-F238E27FC236}">
                <a16:creationId xmlns:a16="http://schemas.microsoft.com/office/drawing/2014/main" id="{059B8611-5083-4780-85A9-349BA8E0A7CD}"/>
              </a:ext>
            </a:extLst>
          </p:cNvPr>
          <p:cNvSpPr txBox="1"/>
          <p:nvPr/>
        </p:nvSpPr>
        <p:spPr>
          <a:xfrm flipH="1">
            <a:off x="6289824" y="3807250"/>
            <a:ext cx="2778711" cy="1477328"/>
          </a:xfrm>
          <a:prstGeom prst="rect">
            <a:avLst/>
          </a:prstGeom>
          <a:noFill/>
        </p:spPr>
        <p:txBody>
          <a:bodyPr wrap="square" rtlCol="0">
            <a:spAutoFit/>
          </a:bodyPr>
          <a:lstStyle/>
          <a:p>
            <a:r>
              <a:rPr lang="en-AU" b="1" dirty="0"/>
              <a:t>Charts have been prepared for each state, and saved in result folder, can be shown in any combination.</a:t>
            </a:r>
          </a:p>
          <a:p>
            <a:endParaRPr lang="en-AU" dirty="0"/>
          </a:p>
        </p:txBody>
      </p:sp>
    </p:spTree>
    <p:extLst>
      <p:ext uri="{BB962C8B-B14F-4D97-AF65-F5344CB8AC3E}">
        <p14:creationId xmlns:p14="http://schemas.microsoft.com/office/powerpoint/2010/main" val="480636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CC2238-3329-4D07-90D4-40944D3D5104}"/>
              </a:ext>
            </a:extLst>
          </p:cNvPr>
          <p:cNvPicPr>
            <a:picLocks noChangeAspect="1"/>
          </p:cNvPicPr>
          <p:nvPr/>
        </p:nvPicPr>
        <p:blipFill>
          <a:blip r:embed="rId2"/>
          <a:stretch>
            <a:fillRect/>
          </a:stretch>
        </p:blipFill>
        <p:spPr>
          <a:xfrm>
            <a:off x="-50800" y="0"/>
            <a:ext cx="12293600" cy="6858000"/>
          </a:xfrm>
          <a:prstGeom prst="rect">
            <a:avLst/>
          </a:prstGeom>
        </p:spPr>
      </p:pic>
    </p:spTree>
    <p:extLst>
      <p:ext uri="{BB962C8B-B14F-4D97-AF65-F5344CB8AC3E}">
        <p14:creationId xmlns:p14="http://schemas.microsoft.com/office/powerpoint/2010/main" val="56344622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3C693B-4B8C-4807-89FA-DF3428BA1824}"/>
              </a:ext>
            </a:extLst>
          </p:cNvPr>
          <p:cNvPicPr>
            <a:picLocks noChangeAspect="1"/>
          </p:cNvPicPr>
          <p:nvPr/>
        </p:nvPicPr>
        <p:blipFill>
          <a:blip r:embed="rId2"/>
          <a:stretch>
            <a:fillRect/>
          </a:stretch>
        </p:blipFill>
        <p:spPr>
          <a:xfrm>
            <a:off x="733425" y="71437"/>
            <a:ext cx="10725150" cy="6715125"/>
          </a:xfrm>
          <a:prstGeom prst="rect">
            <a:avLst/>
          </a:prstGeom>
        </p:spPr>
      </p:pic>
      <p:pic>
        <p:nvPicPr>
          <p:cNvPr id="3" name="Picture 2">
            <a:extLst>
              <a:ext uri="{FF2B5EF4-FFF2-40B4-BE49-F238E27FC236}">
                <a16:creationId xmlns:a16="http://schemas.microsoft.com/office/drawing/2014/main" id="{A9A3671C-B73C-4A59-AF72-964FD233663E}"/>
              </a:ext>
            </a:extLst>
          </p:cNvPr>
          <p:cNvPicPr>
            <a:picLocks noChangeAspect="1"/>
          </p:cNvPicPr>
          <p:nvPr/>
        </p:nvPicPr>
        <p:blipFill rotWithShape="1">
          <a:blip r:embed="rId3"/>
          <a:srcRect t="9650" b="34342"/>
          <a:stretch/>
        </p:blipFill>
        <p:spPr>
          <a:xfrm>
            <a:off x="796878" y="1022699"/>
            <a:ext cx="10661698" cy="3841052"/>
          </a:xfrm>
          <a:prstGeom prst="rect">
            <a:avLst/>
          </a:prstGeom>
        </p:spPr>
      </p:pic>
    </p:spTree>
    <p:extLst>
      <p:ext uri="{BB962C8B-B14F-4D97-AF65-F5344CB8AC3E}">
        <p14:creationId xmlns:p14="http://schemas.microsoft.com/office/powerpoint/2010/main" val="3358244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538B2-2E18-4D56-B116-5E7EE6D104FA}"/>
              </a:ext>
            </a:extLst>
          </p:cNvPr>
          <p:cNvPicPr>
            <a:picLocks noChangeAspect="1"/>
          </p:cNvPicPr>
          <p:nvPr/>
        </p:nvPicPr>
        <p:blipFill>
          <a:blip r:embed="rId2"/>
          <a:stretch>
            <a:fillRect/>
          </a:stretch>
        </p:blipFill>
        <p:spPr>
          <a:xfrm>
            <a:off x="1588916" y="503995"/>
            <a:ext cx="9014167" cy="5850010"/>
          </a:xfrm>
          <a:prstGeom prst="rect">
            <a:avLst/>
          </a:prstGeom>
        </p:spPr>
      </p:pic>
      <p:pic>
        <p:nvPicPr>
          <p:cNvPr id="3" name="Picture 2">
            <a:extLst>
              <a:ext uri="{FF2B5EF4-FFF2-40B4-BE49-F238E27FC236}">
                <a16:creationId xmlns:a16="http://schemas.microsoft.com/office/drawing/2014/main" id="{C33C693B-4B8C-4807-89FA-DF3428BA1824}"/>
              </a:ext>
            </a:extLst>
          </p:cNvPr>
          <p:cNvPicPr>
            <a:picLocks noChangeAspect="1"/>
          </p:cNvPicPr>
          <p:nvPr/>
        </p:nvPicPr>
        <p:blipFill>
          <a:blip r:embed="rId3"/>
          <a:stretch>
            <a:fillRect/>
          </a:stretch>
        </p:blipFill>
        <p:spPr>
          <a:xfrm>
            <a:off x="733425" y="71437"/>
            <a:ext cx="10725150" cy="6715125"/>
          </a:xfrm>
          <a:prstGeom prst="rect">
            <a:avLst/>
          </a:prstGeom>
        </p:spPr>
      </p:pic>
      <p:pic>
        <p:nvPicPr>
          <p:cNvPr id="4" name="Picture 3">
            <a:extLst>
              <a:ext uri="{FF2B5EF4-FFF2-40B4-BE49-F238E27FC236}">
                <a16:creationId xmlns:a16="http://schemas.microsoft.com/office/drawing/2014/main" id="{F30538B2-2E18-4D56-B116-5E7EE6D104FA}"/>
              </a:ext>
            </a:extLst>
          </p:cNvPr>
          <p:cNvPicPr>
            <a:picLocks noChangeAspect="1"/>
          </p:cNvPicPr>
          <p:nvPr/>
        </p:nvPicPr>
        <p:blipFill>
          <a:blip r:embed="rId2"/>
          <a:stretch>
            <a:fillRect/>
          </a:stretch>
        </p:blipFill>
        <p:spPr>
          <a:xfrm>
            <a:off x="1588916" y="720274"/>
            <a:ext cx="9014167" cy="5850010"/>
          </a:xfrm>
          <a:prstGeom prst="rect">
            <a:avLst/>
          </a:prstGeom>
        </p:spPr>
      </p:pic>
    </p:spTree>
    <p:extLst>
      <p:ext uri="{BB962C8B-B14F-4D97-AF65-F5344CB8AC3E}">
        <p14:creationId xmlns:p14="http://schemas.microsoft.com/office/powerpoint/2010/main" val="6108460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3C693B-4B8C-4807-89FA-DF3428BA1824}"/>
              </a:ext>
            </a:extLst>
          </p:cNvPr>
          <p:cNvPicPr>
            <a:picLocks noChangeAspect="1"/>
          </p:cNvPicPr>
          <p:nvPr/>
        </p:nvPicPr>
        <p:blipFill>
          <a:blip r:embed="rId2"/>
          <a:stretch>
            <a:fillRect/>
          </a:stretch>
        </p:blipFill>
        <p:spPr>
          <a:xfrm>
            <a:off x="733425" y="71437"/>
            <a:ext cx="10725150" cy="6715125"/>
          </a:xfrm>
          <a:prstGeom prst="rect">
            <a:avLst/>
          </a:prstGeom>
        </p:spPr>
      </p:pic>
      <p:pic>
        <p:nvPicPr>
          <p:cNvPr id="3" name="Picture 2">
            <a:extLst>
              <a:ext uri="{FF2B5EF4-FFF2-40B4-BE49-F238E27FC236}">
                <a16:creationId xmlns:a16="http://schemas.microsoft.com/office/drawing/2014/main" id="{AA4FAE82-363F-4D1D-A1E3-18BE7BAF5710}"/>
              </a:ext>
            </a:extLst>
          </p:cNvPr>
          <p:cNvPicPr>
            <a:picLocks noChangeAspect="1"/>
          </p:cNvPicPr>
          <p:nvPr/>
        </p:nvPicPr>
        <p:blipFill>
          <a:blip r:embed="rId3"/>
          <a:stretch>
            <a:fillRect/>
          </a:stretch>
        </p:blipFill>
        <p:spPr>
          <a:xfrm>
            <a:off x="1824327" y="584200"/>
            <a:ext cx="8543346" cy="5689600"/>
          </a:xfrm>
          <a:prstGeom prst="rect">
            <a:avLst/>
          </a:prstGeom>
        </p:spPr>
      </p:pic>
    </p:spTree>
    <p:extLst>
      <p:ext uri="{BB962C8B-B14F-4D97-AF65-F5344CB8AC3E}">
        <p14:creationId xmlns:p14="http://schemas.microsoft.com/office/powerpoint/2010/main" val="38914381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613</Words>
  <Application>Microsoft Office PowerPoint</Application>
  <PresentationFormat>Widescreen</PresentationFormat>
  <Paragraphs>53</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Arial Narrow</vt:lpstr>
      <vt:lpstr>Calibri</vt:lpstr>
      <vt:lpstr>Calibri Light</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Employment to population   ratio vs Participation rate (aged 15-64)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Aroosa Sawati</dc:creator>
  <cp:lastModifiedBy>Tony Zhao</cp:lastModifiedBy>
  <cp:revision>2</cp:revision>
  <dcterms:created xsi:type="dcterms:W3CDTF">2021-02-05T08:28:33Z</dcterms:created>
  <dcterms:modified xsi:type="dcterms:W3CDTF">2021-02-05T11:31:20Z</dcterms:modified>
</cp:coreProperties>
</file>